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1" r:id="rId3"/>
    <p:sldMasterId id="2147483723" r:id="rId4"/>
  </p:sldMasterIdLst>
  <p:notesMasterIdLst>
    <p:notesMasterId r:id="rId79"/>
  </p:notesMasterIdLst>
  <p:handoutMasterIdLst>
    <p:handoutMasterId r:id="rId80"/>
  </p:handoutMasterIdLst>
  <p:sldIdLst>
    <p:sldId id="283" r:id="rId5"/>
    <p:sldId id="271" r:id="rId6"/>
    <p:sldId id="286" r:id="rId7"/>
    <p:sldId id="290" r:id="rId8"/>
    <p:sldId id="259" r:id="rId9"/>
    <p:sldId id="287" r:id="rId10"/>
    <p:sldId id="260" r:id="rId11"/>
    <p:sldId id="261" r:id="rId12"/>
    <p:sldId id="262" r:id="rId13"/>
    <p:sldId id="263" r:id="rId14"/>
    <p:sldId id="289" r:id="rId15"/>
    <p:sldId id="264" r:id="rId16"/>
    <p:sldId id="291" r:id="rId17"/>
    <p:sldId id="285" r:id="rId18"/>
    <p:sldId id="311" r:id="rId19"/>
    <p:sldId id="312" r:id="rId20"/>
    <p:sldId id="313" r:id="rId21"/>
    <p:sldId id="265" r:id="rId22"/>
    <p:sldId id="346" r:id="rId23"/>
    <p:sldId id="292" r:id="rId24"/>
    <p:sldId id="314" r:id="rId25"/>
    <p:sldId id="341" r:id="rId26"/>
    <p:sldId id="344" r:id="rId27"/>
    <p:sldId id="295" r:id="rId28"/>
    <p:sldId id="296" r:id="rId29"/>
    <p:sldId id="293" r:id="rId30"/>
    <p:sldId id="315" r:id="rId31"/>
    <p:sldId id="317" r:id="rId32"/>
    <p:sldId id="318" r:id="rId33"/>
    <p:sldId id="319" r:id="rId34"/>
    <p:sldId id="266" r:id="rId35"/>
    <p:sldId id="297" r:id="rId36"/>
    <p:sldId id="342" r:id="rId37"/>
    <p:sldId id="316" r:id="rId38"/>
    <p:sldId id="343" r:id="rId39"/>
    <p:sldId id="267" r:id="rId40"/>
    <p:sldId id="320" r:id="rId41"/>
    <p:sldId id="321" r:id="rId42"/>
    <p:sldId id="298" r:id="rId43"/>
    <p:sldId id="299" r:id="rId44"/>
    <p:sldId id="322" r:id="rId45"/>
    <p:sldId id="268" r:id="rId46"/>
    <p:sldId id="269" r:id="rId47"/>
    <p:sldId id="323" r:id="rId48"/>
    <p:sldId id="324" r:id="rId49"/>
    <p:sldId id="325" r:id="rId50"/>
    <p:sldId id="326" r:id="rId51"/>
    <p:sldId id="327" r:id="rId52"/>
    <p:sldId id="331" r:id="rId53"/>
    <p:sldId id="333" r:id="rId54"/>
    <p:sldId id="334" r:id="rId55"/>
    <p:sldId id="332" r:id="rId56"/>
    <p:sldId id="330" r:id="rId57"/>
    <p:sldId id="336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279" r:id="rId66"/>
    <p:sldId id="310" r:id="rId67"/>
    <p:sldId id="338" r:id="rId68"/>
    <p:sldId id="339" r:id="rId69"/>
    <p:sldId id="337" r:id="rId70"/>
    <p:sldId id="340" r:id="rId71"/>
    <p:sldId id="347" r:id="rId72"/>
    <p:sldId id="348" r:id="rId73"/>
    <p:sldId id="349" r:id="rId74"/>
    <p:sldId id="350" r:id="rId75"/>
    <p:sldId id="351" r:id="rId76"/>
    <p:sldId id="352" r:id="rId77"/>
    <p:sldId id="353" r:id="rId78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DFFE6"/>
    <a:srgbClr val="99FFCC"/>
    <a:srgbClr val="FFFF97"/>
    <a:srgbClr val="FFFF00"/>
    <a:srgbClr val="111111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620"/>
    <p:restoredTop sz="87056" autoAdjust="0"/>
  </p:normalViewPr>
  <p:slideViewPr>
    <p:cSldViewPr>
      <p:cViewPr>
        <p:scale>
          <a:sx n="60" d="100"/>
          <a:sy n="60" d="100"/>
        </p:scale>
        <p:origin x="-2526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0F24A-A89F-4C37-8D91-9F49E75ED638}" type="datetimeFigureOut">
              <a:rPr lang="zh-TW" altLang="en-US" smtClean="0"/>
              <a:pPr/>
              <a:t>2018/3/2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5CED-91D4-4837-95BF-D38779BECC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A4E9D-ACF4-4E63-A0E5-1D8EB056200A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AF2E2-0E25-4C59-B6DF-B2E279465A7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48244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135"/>
            <a:ext cx="5487041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/>
            <a:fld id="{13A2926F-30D4-4858-B75C-329B5EC1292A}" type="slidenum">
              <a:rPr lang="en-US" altLang="zh-TW" sz="1200" i="0" baseline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altLang="zh-TW" sz="1200" i="0" baseline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傳教十年 </a:t>
            </a:r>
            <a:r>
              <a:rPr lang="en-US" altLang="zh-HK" dirty="0" smtClean="0"/>
              <a:t>(619)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AF2E2-0E25-4C59-B6DF-B2E279465A7D}" type="slidenum">
              <a:rPr lang="zh-HK" altLang="en-US" smtClean="0"/>
              <a:pPr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352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4319593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24331680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931016128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73CA-E368-410D-83CB-1E6B98DDA7E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07656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ECB5-F16F-400B-A863-87DDFE4FC3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00745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D59B3-7CF5-4E6C-B5B9-D2FAECEDBBE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33144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BA89E-C9A8-44C8-9535-5DD8C29FFD1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43965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FD27A-FA6B-4F97-94DA-1582AAD59FA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97301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9C1D-ABA4-4A76-AE95-A81C6CFDC3B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46728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3C3D6-DCE0-4795-817B-A457D5ABCD9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12047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FF671-3A79-47C0-A3E1-944259F6C7B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62290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74727488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64E7-DD43-401E-89CC-BB086B230CC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98271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5126C-42AE-43E1-94E5-69387162100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08839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C6291-4EDF-47AE-B997-D1AB9A19AC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47606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7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9A9E6-3037-44E1-AB9D-4664ACBF1B8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0AD3-04AE-4223-80A0-B686E15E78C3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511989"/>
      </p:ext>
    </p:extLst>
  </p:cSld>
  <p:clrMapOvr>
    <a:masterClrMapping/>
  </p:clrMapOvr>
  <p:transition spd="slow"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AF22-DDFD-4342-8767-73E1AD50776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ED7F-46C8-4145-9E2A-B9EE7D547292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111886"/>
      </p:ext>
    </p:extLst>
  </p:cSld>
  <p:clrMapOvr>
    <a:masterClrMapping/>
  </p:clrMapOvr>
  <p:transition spd="slow"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DD0F-E85A-4893-B15A-964F308186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75415-8C69-4886-985B-39E83055DC76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418323"/>
      </p:ext>
    </p:extLst>
  </p:cSld>
  <p:clrMapOvr>
    <a:masterClrMapping/>
  </p:clrMapOvr>
  <p:transition spd="slow"/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6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809750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0F2A-AB2C-47F2-A935-93E43991CF6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E038-960E-4FFE-838E-5316F46A89FD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638212"/>
      </p:ext>
    </p:extLst>
  </p:cSld>
  <p:clrMapOvr>
    <a:masterClrMapping/>
  </p:clrMapOvr>
  <p:transition spd="slow"/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2389191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91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8D938-B18E-426A-B93F-306AB5325256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5C785-7595-4BB6-920E-249E051D97C1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65964"/>
      </p:ext>
    </p:extLst>
  </p:cSld>
  <p:clrMapOvr>
    <a:masterClrMapping/>
  </p:clrMapOvr>
  <p:transition spd="slow"/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B5B0-9B8F-4D08-BC2C-AAC9C1F7D98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CA3C-985E-4B25-9F44-54879AFEB3F9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336054"/>
      </p:ext>
    </p:extLst>
  </p:cSld>
  <p:clrMapOvr>
    <a:masterClrMapping/>
  </p:clrMapOvr>
  <p:transition spd="slow"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B109-F608-4702-8471-920BEEF79EF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DF118-236A-401D-AAEE-28B8A4852ABC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50583"/>
      </p:ext>
    </p:extLst>
  </p:cSld>
  <p:clrMapOvr>
    <a:masterClrMapping/>
  </p:clrMapOvr>
  <p:transition spd="slow"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12998030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9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446089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51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81BBF-168B-456A-A1E1-D2A34D38D50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4409-4664-4C38-A9A0-CE04A37182C0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955646"/>
      </p:ext>
    </p:extLst>
  </p:cSld>
  <p:clrMapOvr>
    <a:masterClrMapping/>
  </p:clrMapOvr>
  <p:transition spd="slow"/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6315" y="993775"/>
            <a:ext cx="1846385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7936-A0D0-4B92-BA8F-637A1DBAB02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58AC-BAE8-4B7F-937B-43B2B7D8AC03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187910"/>
      </p:ext>
    </p:extLst>
  </p:cSld>
  <p:clrMapOvr>
    <a:masterClrMapping/>
  </p:clrMapOvr>
  <p:transition spd="slow"/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83B0-4C90-438D-8C22-1A3C42163C44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B8BAC-8098-4400-B471-DE5E1DEA013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496732"/>
      </p:ext>
    </p:extLst>
  </p:cSld>
  <p:clrMapOvr>
    <a:masterClrMapping/>
  </p:clrMapOvr>
  <p:transition spd="slow"/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675725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1C4C-3AEB-46CE-8DE5-BF1C693FCEF6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3/2/2018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9F85E-B985-444A-A78B-AA298EF853D0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106128"/>
      </p:ext>
    </p:extLst>
  </p:cSld>
  <p:clrMapOvr>
    <a:masterClrMapping/>
  </p:clrMapOvr>
  <p:transition spd="slow"/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1BDC6-72E3-462D-9BE2-B83B631E84B8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37170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DAAB2-B18F-4F0A-868C-31B81CB38827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114988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4F241-529C-4EA5-A21D-3B3BFBB90410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97316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03314-279D-49CF-A2D5-1A89255957A5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01395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06A16-35E2-4DB7-8A26-119DA34A5027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23635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3CE96-DB08-412C-B481-8C8E9C7AAEA3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4677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630046049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1A553-2F12-4391-8AB7-57457B341D6D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5896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E1B16-E235-4A6F-AE1E-2A011120BA26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283745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83771-8CEC-446B-A860-14B2A9C90B13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792571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B68DE-A915-42D9-BD54-DE8BD9F5E2F4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880034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101A7-EF83-4E3D-9F14-939919842E67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57394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0DF98F-3AF3-4BA0-ABCA-39E32CD7A011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701877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34643E-6BCF-4A37-BE91-0645044BC06A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78891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HK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5DE118-2396-4EF4-8FA5-544CD0662E8A}" type="slidenum">
              <a:rPr lang="en-US" altLang="zh-HK">
                <a:solidFill>
                  <a:srgbClr val="000000"/>
                </a:solidFill>
              </a:rPr>
              <a:pPr/>
              <a:t>‹#›</a:t>
            </a:fld>
            <a:endParaRPr lang="en-US" altLang="zh-H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45611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6352053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40951308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72653914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2176907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26094291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0032-5F54-4812-8BE2-05EE05B6D96B}" type="datetimeFigureOut">
              <a:rPr lang="zh-HK" altLang="en-US" smtClean="0"/>
              <a:pPr/>
              <a:t>2/3/2018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8F7F4-A1D1-471B-A077-35BED74EB60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65581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i="0" baseline="0">
                <a:solidFill>
                  <a:schemeClr val="tx1"/>
                </a:solidFill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i="0" baseline="0">
                <a:solidFill>
                  <a:schemeClr val="tx1"/>
                </a:solidFill>
                <a:latin typeface="+mn-lt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i="0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21CB63-3484-4056-A428-E7D4D3B52F23}" type="slidenum">
              <a:rPr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0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9" y="1095311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5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0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4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4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2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3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8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2" y="4362914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2" y="47903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9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4" y="514034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8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7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5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3" y="4321785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7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3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723" y="4941889"/>
            <a:ext cx="611066" cy="611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4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6377" y="482601"/>
            <a:ext cx="599343" cy="904875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5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4" y="1452262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0743" y="1887538"/>
            <a:ext cx="611065" cy="6096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954" y="282576"/>
            <a:ext cx="1128346" cy="11287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2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531" y="1327151"/>
            <a:ext cx="608135" cy="6080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30258" y="5611814"/>
            <a:ext cx="738554" cy="738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3" y="524225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3977" y="4927600"/>
            <a:ext cx="738554" cy="7381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2" y="4097844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80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1159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1" y="676276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1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1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435" y="59515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E9A5C6-3C43-472E-86A5-6D1A48858D7B}" type="datetime1">
              <a:rPr kumimoji="1" lang="en-US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3/2/2018</a:t>
            </a:fld>
            <a:endParaRPr kumimoji="1" lang="en-US" altLang="zh-TW">
              <a:solidFill>
                <a:prstClr val="white">
                  <a:tint val="75000"/>
                </a:prstClr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1" y="5951539"/>
            <a:ext cx="525633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prstClr val="white">
                  <a:tint val="75000"/>
                </a:prstClr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966" y="5951539"/>
            <a:ext cx="60813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E6A38-865D-4FB4-B330-AD4049EF1D85}" type="slidenum">
              <a:rPr kumimoji="1" lang="en-US" altLang="zh-TW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prstClr val="white">
                  <a:tint val="75000"/>
                </a:prstClr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3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5331" y="2698751"/>
            <a:ext cx="467458" cy="468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785" y="3167064"/>
            <a:ext cx="458666" cy="4587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4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0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4" y="2395418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216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微軟正黑體" pitchFamily="34" charset="-120"/>
          <a:cs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微軟正黑體" pitchFamily="34" charset="-120"/>
          <a:cs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微軟正黑體" pitchFamily="34" charset="-120"/>
          <a:cs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微軟正黑體" pitchFamily="34" charset="-12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HK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HK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D74F7D-ED76-4764-8AF0-6023AF6A2F24}" type="slidenum">
              <a:rPr lang="en-US" altLang="zh-HK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HK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55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10.169.10.10\Islam\disc(Islam)\Mohammad\chinese\The%20Message%20video%20clips\Iqra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threat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norislam.com/batch.download.php?aid=476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scape_from_makka.wmv" TargetMode="Externa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scape_from_makka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welcome_to_madina_02.wmv" TargetMode="Externa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welcome_to_madina_02.wm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return_makka.wm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5626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3910"/>
            <a:ext cx="9144000" cy="467018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1886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HK" altLang="en-US" sz="4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的婚事及家庭</a:t>
            </a:r>
            <a:r>
              <a:rPr lang="zh-HK" altLang="en-US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生活 </a:t>
            </a:r>
            <a:r>
              <a:rPr lang="en-US" altLang="zh-HK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(595-609)</a:t>
            </a:r>
            <a:endParaRPr lang="zh-HK" altLang="en-US" sz="32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87824" y="2636912"/>
            <a:ext cx="5904656" cy="2952328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24000" indent="-3429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400" dirty="0">
                <a:latin typeface="+mn-ea"/>
              </a:rPr>
              <a:t>深受穆罕默德的忠誠及優良品格之感動，卡地澤向他提親。他們於</a:t>
            </a:r>
            <a:r>
              <a:rPr lang="en-US" altLang="zh-TW" sz="2400" dirty="0">
                <a:latin typeface="+mn-ea"/>
              </a:rPr>
              <a:t>595</a:t>
            </a:r>
            <a:r>
              <a:rPr lang="zh-TW" altLang="en-US" sz="2400" dirty="0">
                <a:latin typeface="+mn-ea"/>
              </a:rPr>
              <a:t>年成婚，</a:t>
            </a:r>
            <a:r>
              <a:rPr lang="zh-TW" altLang="en-US" sz="2400" dirty="0" smtClean="0">
                <a:latin typeface="+mn-ea"/>
              </a:rPr>
              <a:t>穆聖當時廿</a:t>
            </a:r>
            <a:r>
              <a:rPr lang="zh-TW" altLang="en-US" sz="2400" dirty="0">
                <a:latin typeface="+mn-ea"/>
              </a:rPr>
              <a:t>五歲，而卡地澤接近四十歲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pPr marL="324000" indent="-3429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他們共享了廿五年成功而又快樂的婚姻生活，直至卡地澤逝世為止。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3635896" y="1916832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爆炸 1 5"/>
          <p:cNvSpPr/>
          <p:nvPr/>
        </p:nvSpPr>
        <p:spPr>
          <a:xfrm>
            <a:off x="558011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" name="直線接點 6"/>
          <p:cNvCxnSpPr>
            <a:endCxn id="6" idx="1"/>
          </p:cNvCxnSpPr>
          <p:nvPr/>
        </p:nvCxnSpPr>
        <p:spPr>
          <a:xfrm>
            <a:off x="3851920" y="2096627"/>
            <a:ext cx="1728192" cy="70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518795" y="224786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(25)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463011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(39)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http://www.islamswomen.com/includes/images/bg_marri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376264" cy="16561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11560" y="3284984"/>
            <a:ext cx="2160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善良的婦女專配善良的男人；善良的男人，專配善良的婦女</a:t>
            </a:r>
            <a:endParaRPr lang="en-US" altLang="zh-TW" sz="1600" dirty="0" smtClean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TW" sz="16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zh-TW" altLang="en-US" sz="16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古蘭經</a:t>
            </a:r>
            <a:r>
              <a:rPr lang="en-US" altLang="zh-TW" sz="160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24:26)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3910"/>
            <a:ext cx="9144000" cy="467018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1886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HK" altLang="en-US" sz="4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的婚事及家庭</a:t>
            </a:r>
            <a:r>
              <a:rPr lang="zh-HK" altLang="en-US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生活 </a:t>
            </a:r>
            <a:r>
              <a:rPr lang="en-US" altLang="zh-HK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(595-609)</a:t>
            </a:r>
            <a:endParaRPr lang="zh-HK" altLang="en-US" sz="32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15816" y="2492896"/>
            <a:ext cx="5976664" cy="3168352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在卡地澤有生之年，她是穆聖唯一的妻子。卡地澤無論何時都對穆聖十分支持</a:t>
            </a:r>
            <a:r>
              <a:rPr lang="en-US" altLang="zh-TW" sz="2200" dirty="0" smtClean="0">
                <a:latin typeface="+mn-ea"/>
                <a:ea typeface="PMingLiU"/>
              </a:rPr>
              <a:t>、</a:t>
            </a:r>
            <a:r>
              <a:rPr lang="zh-TW" altLang="en-US" sz="2200" dirty="0" smtClean="0">
                <a:latin typeface="+mn-ea"/>
                <a:ea typeface="PMingLiU"/>
              </a:rPr>
              <a:t>愛護及鼓勵</a:t>
            </a:r>
            <a:r>
              <a:rPr lang="zh-TW" altLang="en-US" sz="2200" dirty="0" smtClean="0">
                <a:latin typeface="新細明體"/>
                <a:ea typeface="新細明體"/>
              </a:rPr>
              <a:t>；後來亦是第一位接受伊斯蘭教的人。穆聖稱她為「真主賜福的婦女」</a:t>
            </a:r>
            <a:r>
              <a:rPr lang="zh-TW" altLang="en-US" sz="2200" dirty="0" smtClean="0">
                <a:latin typeface="+mn-ea"/>
              </a:rPr>
              <a:t> 。</a:t>
            </a:r>
            <a:endParaRPr lang="en-US" altLang="zh-TW" sz="2200" dirty="0" smtClean="0">
              <a:latin typeface="+mn-e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婚後</a:t>
            </a:r>
            <a:r>
              <a:rPr lang="zh-TW" altLang="en-US" sz="2200" dirty="0">
                <a:latin typeface="+mn-ea"/>
              </a:rPr>
              <a:t>，穆罕默德繼續替卡地澤經營生意，他們的婚姻生活相當美滿，生有四女二男，兩個兒子都不幸於幼年時夭折</a:t>
            </a:r>
            <a:r>
              <a:rPr lang="zh-TW" altLang="en-US" sz="2200" dirty="0" smtClean="0">
                <a:latin typeface="+mn-ea"/>
              </a:rPr>
              <a:t>。</a:t>
            </a:r>
            <a:endParaRPr lang="en-US" altLang="zh-TW" sz="22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3635896" y="1916832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爆炸 1 5"/>
          <p:cNvSpPr/>
          <p:nvPr/>
        </p:nvSpPr>
        <p:spPr>
          <a:xfrm>
            <a:off x="558011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" name="直線接點 6"/>
          <p:cNvCxnSpPr>
            <a:endCxn id="6" idx="1"/>
          </p:cNvCxnSpPr>
          <p:nvPr/>
        </p:nvCxnSpPr>
        <p:spPr>
          <a:xfrm>
            <a:off x="3851920" y="2096627"/>
            <a:ext cx="1728192" cy="70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518795" y="224786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(25)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463011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(39)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7410" name="Picture 2" descr="http://arianapierce.com/wp-content/uploads/2010/11/simple-lights-twitter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2924944"/>
            <a:ext cx="2268252" cy="144016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55576" y="3212976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ea typeface="HGｺﾞｼｯｸE"/>
              </a:rPr>
              <a:t>聖人說：「你們中最好的人，是對妻室仁慈的人。」</a:t>
            </a: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265584"/>
            <a:ext cx="77902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當時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麥加</a:t>
            </a:r>
            <a:r>
              <a:rPr lang="zh-TW" altLang="en-US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的社會腐敗</a:t>
            </a:r>
            <a:r>
              <a:rPr lang="en-US" altLang="zh-TW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HK" altLang="en-US" sz="36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87824" y="2492896"/>
            <a:ext cx="5904656" cy="3024336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麥加由一班善於經商的族紳掌管，經貿繁榮，漸成富足的商貿中心。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麥</a:t>
            </a:r>
            <a:r>
              <a:rPr lang="zh-TW" altLang="en-US" sz="2400" dirty="0">
                <a:latin typeface="+mn-ea"/>
              </a:rPr>
              <a:t>加的新物質</a:t>
            </a:r>
            <a:r>
              <a:rPr lang="zh-TW" altLang="en-US" sz="2400" dirty="0" smtClean="0">
                <a:latin typeface="+mn-ea"/>
              </a:rPr>
              <a:t>主義</a:t>
            </a:r>
            <a:r>
              <a:rPr lang="zh-TW" altLang="en-US" sz="2400" dirty="0" smtClean="0">
                <a:latin typeface="PMingLiU"/>
                <a:ea typeface="PMingLiU"/>
              </a:rPr>
              <a:t>、奴隸制度、</a:t>
            </a:r>
            <a:r>
              <a:rPr lang="zh-TW" altLang="en-US" sz="2400" dirty="0" smtClean="0">
                <a:latin typeface="+mn-ea"/>
              </a:rPr>
              <a:t>傳統</a:t>
            </a:r>
            <a:r>
              <a:rPr lang="zh-TW" altLang="en-US" sz="2400" dirty="0">
                <a:latin typeface="+mn-ea"/>
              </a:rPr>
              <a:t>的偶像崇</a:t>
            </a:r>
            <a:r>
              <a:rPr lang="zh-TW" altLang="en-US" sz="2400" dirty="0" smtClean="0">
                <a:latin typeface="+mn-ea"/>
              </a:rPr>
              <a:t>拜</a:t>
            </a:r>
            <a:r>
              <a:rPr lang="zh-TW" altLang="en-US" sz="2400" dirty="0" smtClean="0">
                <a:latin typeface="PMingLiU"/>
                <a:ea typeface="PMingLiU"/>
              </a:rPr>
              <a:t>、嗜酒與賭博、活埋女嬰、宗族間的不斷鬥爭等風氣</a:t>
            </a:r>
            <a:r>
              <a:rPr lang="zh-TW" altLang="en-US" sz="2400" dirty="0" smtClean="0">
                <a:latin typeface="+mn-ea"/>
              </a:rPr>
              <a:t>，</a:t>
            </a:r>
            <a:r>
              <a:rPr lang="zh-TW" altLang="en-US" sz="2400" dirty="0">
                <a:latin typeface="+mn-ea"/>
              </a:rPr>
              <a:t>令穆罕默德感到苦惱</a:t>
            </a:r>
            <a:r>
              <a:rPr lang="zh-TW" altLang="en-US" sz="2400" dirty="0" smtClean="0">
                <a:latin typeface="+mn-ea"/>
              </a:rPr>
              <a:t>，因此</a:t>
            </a:r>
            <a:r>
              <a:rPr lang="zh-TW" altLang="en-US" sz="2400" dirty="0" smtClean="0">
                <a:latin typeface="PMingLiU"/>
                <a:ea typeface="PMingLiU"/>
              </a:rPr>
              <a:t>，他經常到</a:t>
            </a:r>
            <a:r>
              <a:rPr lang="zh-TW" altLang="en-US" sz="2400" dirty="0" smtClean="0">
                <a:latin typeface="+mn-ea"/>
              </a:rPr>
              <a:t>遠</a:t>
            </a:r>
            <a:r>
              <a:rPr lang="zh-TW" altLang="en-US" sz="2400" dirty="0">
                <a:latin typeface="+mn-ea"/>
              </a:rPr>
              <a:t>離城</a:t>
            </a:r>
            <a:r>
              <a:rPr lang="zh-TW" altLang="en-US" sz="2400" dirty="0" smtClean="0">
                <a:latin typeface="+mn-ea"/>
              </a:rPr>
              <a:t>鎮一個名叫希拉山洞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zh-TW" altLang="en-US" sz="2400" dirty="0" smtClean="0">
                <a:latin typeface="+mn-ea"/>
              </a:rPr>
              <a:t>位於</a:t>
            </a:r>
            <a:r>
              <a:rPr lang="en-US" altLang="zh-TW" sz="2400" dirty="0" err="1" smtClean="0">
                <a:latin typeface="華康中明體" pitchFamily="49" charset="-120"/>
                <a:ea typeface="華康中明體" pitchFamily="49" charset="-120"/>
              </a:rPr>
              <a:t>Jabl</a:t>
            </a:r>
            <a:r>
              <a:rPr lang="en-US" altLang="zh-TW" sz="2400" dirty="0" smtClean="0"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en-US" altLang="zh-TW" sz="2400" dirty="0" err="1" smtClean="0">
                <a:latin typeface="華康中明體" pitchFamily="49" charset="-120"/>
                <a:ea typeface="華康中明體" pitchFamily="49" charset="-120"/>
              </a:rPr>
              <a:t>Nur</a:t>
            </a:r>
            <a:r>
              <a:rPr lang="zh-TW" altLang="en-US" sz="2400" dirty="0" smtClean="0">
                <a:latin typeface="華康中明體" pitchFamily="49" charset="-120"/>
                <a:ea typeface="華康中明體" pitchFamily="49" charset="-120"/>
              </a:rPr>
              <a:t>山</a:t>
            </a:r>
            <a:r>
              <a:rPr lang="en-US" altLang="zh-TW" sz="2400" dirty="0" smtClean="0">
                <a:latin typeface="華康中明體" pitchFamily="49" charset="-120"/>
                <a:ea typeface="華康中明體" pitchFamily="49" charset="-120"/>
              </a:rPr>
              <a:t>)</a:t>
            </a:r>
            <a:r>
              <a:rPr lang="zh-TW" altLang="en-US" sz="2400" dirty="0" smtClean="0">
                <a:latin typeface="+mn-ea"/>
              </a:rPr>
              <a:t>內</a:t>
            </a:r>
            <a:r>
              <a:rPr lang="zh-TW" altLang="en-US" sz="2400" dirty="0">
                <a:latin typeface="+mn-ea"/>
              </a:rPr>
              <a:t>默想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584084" y="227687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6386" name="Picture 2" descr="http://4.bp.blogspot.com/_QEnupJWIrVs/SD_t6-szLsI/AAAAAAAABKc/Zx48ZEkJzZ4/s320/g_mount_hi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64903"/>
            <a:ext cx="2232248" cy="2466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接到第一次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啟示</a:t>
            </a:r>
            <a:r>
              <a:rPr lang="en-US" altLang="zh-TW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HK" altLang="en-US" sz="36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87824" y="2492896"/>
            <a:ext cx="5832648" cy="3168352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直至四十歲那一年，齋月的一個晚上</a:t>
            </a:r>
            <a:r>
              <a:rPr lang="en-US" altLang="zh-TW" sz="2400" dirty="0" smtClean="0">
                <a:latin typeface="+mn-ea"/>
              </a:rPr>
              <a:t>--</a:t>
            </a:r>
            <a:r>
              <a:rPr lang="zh-TW" altLang="en-US" sz="2400" dirty="0" smtClean="0">
                <a:latin typeface="新細明體"/>
                <a:ea typeface="新細明體"/>
              </a:rPr>
              <a:t>「吉慶之夜」</a:t>
            </a:r>
            <a:r>
              <a:rPr lang="zh-TW" altLang="en-US" sz="2400" dirty="0" smtClean="0">
                <a:latin typeface="+mn-ea"/>
              </a:rPr>
              <a:t> ，穆聖又在希拉山洞內沉思時，</a:t>
            </a:r>
            <a:r>
              <a:rPr lang="zh-TW" altLang="en-US" sz="2400" dirty="0">
                <a:latin typeface="+mn-ea"/>
              </a:rPr>
              <a:t>突然在山</a:t>
            </a:r>
            <a:r>
              <a:rPr lang="zh-TW" altLang="en-US" sz="2400" dirty="0" smtClean="0">
                <a:latin typeface="+mn-ea"/>
              </a:rPr>
              <a:t>洞聽見了一個強而有力的聲音向他命令</a:t>
            </a:r>
            <a:r>
              <a:rPr lang="zh-TW" altLang="en-US" sz="2400" dirty="0" smtClean="0">
                <a:latin typeface="PMingLiU"/>
                <a:ea typeface="PMingLiU"/>
              </a:rPr>
              <a:t>：</a:t>
            </a:r>
            <a:r>
              <a:rPr lang="zh-TW" altLang="en-US" sz="2400" dirty="0" smtClean="0">
                <a:latin typeface="新細明體"/>
                <a:ea typeface="新細明體"/>
              </a:rPr>
              <a:t>「唸啊</a:t>
            </a:r>
            <a:r>
              <a:rPr lang="en-US" altLang="zh-TW" sz="2400" dirty="0" smtClean="0">
                <a:latin typeface="新細明體"/>
                <a:ea typeface="新細明體"/>
              </a:rPr>
              <a:t>!</a:t>
            </a:r>
            <a:r>
              <a:rPr lang="zh-TW" altLang="en-US" sz="2400" dirty="0" smtClean="0">
                <a:latin typeface="新細明體"/>
                <a:ea typeface="新細明體"/>
              </a:rPr>
              <a:t>」穆聖當時十分恐懼亦不知所措。天使再命令他</a:t>
            </a:r>
            <a:r>
              <a:rPr lang="zh-TW" altLang="en-US" sz="2400" dirty="0" smtClean="0">
                <a:latin typeface="PMingLiU"/>
                <a:ea typeface="PMingLiU"/>
              </a:rPr>
              <a:t>：</a:t>
            </a:r>
            <a:r>
              <a:rPr lang="zh-TW" altLang="en-US" sz="2400" dirty="0" smtClean="0">
                <a:latin typeface="新細明體"/>
              </a:rPr>
              <a:t>「唸啊</a:t>
            </a:r>
            <a:r>
              <a:rPr lang="en-US" altLang="zh-TW" sz="2400" dirty="0" smtClean="0">
                <a:latin typeface="新細明體"/>
              </a:rPr>
              <a:t>!</a:t>
            </a:r>
            <a:r>
              <a:rPr lang="zh-TW" altLang="en-US" sz="2400" dirty="0" smtClean="0">
                <a:latin typeface="新細明體"/>
              </a:rPr>
              <a:t>」</a:t>
            </a:r>
            <a:r>
              <a:rPr lang="zh-TW" altLang="en-US" sz="2400" dirty="0" smtClean="0">
                <a:latin typeface="PMingLiU"/>
                <a:ea typeface="PMingLiU"/>
              </a:rPr>
              <a:t> </a:t>
            </a:r>
            <a:r>
              <a:rPr lang="zh-TW" altLang="en-US" sz="2400" dirty="0" smtClean="0">
                <a:latin typeface="新細明體"/>
              </a:rPr>
              <a:t>「唸啊</a:t>
            </a:r>
            <a:r>
              <a:rPr lang="en-US" altLang="zh-TW" sz="2400" dirty="0" smtClean="0">
                <a:latin typeface="新細明體"/>
              </a:rPr>
              <a:t>!</a:t>
            </a:r>
            <a:r>
              <a:rPr lang="zh-TW" altLang="en-US" sz="2400" dirty="0" smtClean="0">
                <a:latin typeface="新細明體"/>
              </a:rPr>
              <a:t>」穆聖終於回答</a:t>
            </a:r>
            <a:r>
              <a:rPr lang="zh-TW" altLang="en-US" sz="2400" dirty="0" smtClean="0">
                <a:latin typeface="PMingLiU"/>
                <a:ea typeface="PMingLiU"/>
              </a:rPr>
              <a:t>：</a:t>
            </a:r>
            <a:r>
              <a:rPr lang="zh-TW" altLang="en-US" sz="2400" dirty="0" smtClean="0">
                <a:latin typeface="新細明體"/>
              </a:rPr>
              <a:t>「我不會唸啊</a:t>
            </a:r>
            <a:r>
              <a:rPr lang="en-US" altLang="zh-TW" sz="2400" dirty="0" smtClean="0">
                <a:latin typeface="新細明體"/>
              </a:rPr>
              <a:t>!</a:t>
            </a:r>
            <a:r>
              <a:rPr lang="zh-TW" altLang="en-US" sz="2400" dirty="0" smtClean="0">
                <a:latin typeface="新細明體"/>
              </a:rPr>
              <a:t>」</a:t>
            </a:r>
            <a:r>
              <a:rPr lang="zh-TW" altLang="en-US" sz="2400" dirty="0" smtClean="0">
                <a:latin typeface="+mn-ea"/>
              </a:rPr>
              <a:t>天使便把真</a:t>
            </a:r>
            <a:r>
              <a:rPr lang="zh-TW" altLang="en-US" sz="2400" dirty="0">
                <a:latin typeface="+mn-ea"/>
              </a:rPr>
              <a:t>主的啟</a:t>
            </a:r>
            <a:r>
              <a:rPr lang="zh-TW" altLang="en-US" sz="2400" dirty="0" smtClean="0">
                <a:latin typeface="+mn-ea"/>
              </a:rPr>
              <a:t>示向他宣讀。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zh-TW" altLang="en-US" sz="2400" dirty="0" smtClean="0">
                <a:latin typeface="+mn-ea"/>
              </a:rPr>
              <a:t>古蘭經 </a:t>
            </a:r>
            <a:r>
              <a:rPr lang="en-US" altLang="zh-TW" sz="2400" dirty="0" smtClean="0">
                <a:latin typeface="+mn-ea"/>
              </a:rPr>
              <a:t>96:1-5)</a:t>
            </a:r>
          </a:p>
        </p:txBody>
      </p:sp>
      <p:sp>
        <p:nvSpPr>
          <p:cNvPr id="5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584084" y="227687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2304256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106"/>
          </a:xfrm>
        </p:spPr>
        <p:txBody>
          <a:bodyPr lIns="92075" tIns="46038" rIns="92075" bIns="46038"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穆罕默德接到第一次啟示</a:t>
            </a:r>
            <a:r>
              <a:rPr lang="en-US" altLang="zh-TW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TW" altLang="en-US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E747-E5DF-4157-ADAD-3D53639E157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4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2915816" y="2564904"/>
            <a:ext cx="6048672" cy="3024336"/>
          </a:xfrm>
          <a:prstGeom prst="roundRect">
            <a:avLst>
              <a:gd name="adj" fmla="val 158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「你應當奉你的創造主的名義而宣讀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念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，他曾用血塊創造人。你應當宣讀，你的主是最尊嚴的，他曾教人用筆寫字，他曾教人知道自己所不知道的東西。 」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pic>
        <p:nvPicPr>
          <p:cNvPr id="25603" name="Picture 5" descr="96_1-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</a:blip>
          <a:srcRect b="61856"/>
          <a:stretch>
            <a:fillRect/>
          </a:stretch>
        </p:blipFill>
        <p:spPr bwMode="auto">
          <a:xfrm>
            <a:off x="3203848" y="2708920"/>
            <a:ext cx="5472608" cy="130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i.ytimg.com/vi/-WBFVf_PWYE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7" y="2996953"/>
            <a:ext cx="2016224" cy="122413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03848" y="3356992"/>
            <a:ext cx="360040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Iq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75656" y="4509120"/>
            <a:ext cx="664840" cy="6648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106"/>
          </a:xfrm>
        </p:spPr>
        <p:txBody>
          <a:bodyPr lIns="92075" tIns="46038" rIns="92075" bIns="46038"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穆罕默德接到第一次啟示</a:t>
            </a:r>
            <a:r>
              <a:rPr lang="en-US" altLang="zh-TW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TW" altLang="en-US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E747-E5DF-4157-ADAD-3D53639E157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4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2915816" y="2564904"/>
            <a:ext cx="6048672" cy="3024336"/>
          </a:xfrm>
          <a:prstGeom prst="roundRect">
            <a:avLst>
              <a:gd name="adj" fmla="val 158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聖人心悸而返，及他到於卡地澤跟前，他說：「你們給我蓋上被子！你們給我蓋上被子！」他們遂給他蓋上被子，及至他心神安定，他把經過告訴她，並對卡地澤說： 「我恐有生命的危險。」卡地澤答道：「絕不至如此，指安拉發誓，安拉絕不能使你暴露醜惡。因為你確已接續骨肉，幫助不能獨立的人，施予人們所得不到的東西，尊敬客人，並且還周濟貧困。」</a:t>
            </a: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https://i.ytimg.com/vi/-WBFVf_PWYE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2996953"/>
            <a:ext cx="2016224" cy="122413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106"/>
          </a:xfrm>
        </p:spPr>
        <p:txBody>
          <a:bodyPr lIns="92075" tIns="46038" rIns="92075" bIns="46038"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穆罕默德接到第一次啟示</a:t>
            </a:r>
            <a:r>
              <a:rPr lang="en-US" altLang="zh-TW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TW" altLang="en-US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E747-E5DF-4157-ADAD-3D53639E157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4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2915816" y="2564904"/>
            <a:ext cx="6048672" cy="3024336"/>
          </a:xfrm>
          <a:prstGeom prst="roundRect">
            <a:avLst>
              <a:gd name="adj" fmla="val 158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卡地澤遂同聖人出去，到卡地澤叔父的兒子渥賴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000" i="1" dirty="0" err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Waraqa</a:t>
            </a:r>
            <a:r>
              <a:rPr lang="en-US" altLang="zh-TW" sz="2000" i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bin </a:t>
            </a:r>
            <a:r>
              <a:rPr lang="en-US" altLang="zh-TW" sz="2000" i="1" dirty="0" err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Naufal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跟前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——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渥賴在愚昧時代，是信奉基督教的，他能用希伯來文寫引支萊經，他是一位年事已高的長者，雙目已經失明。</a:t>
            </a: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卡地澤對他說道：「表兄啊！你聽你的侄子講話！」渥賴對聖人道：「我的侄子啊！你看見了什麼？」主的欽差遂把他看見的告訴給他，渥賴對聖人道：「這就是安拉降於穆薩的哲布理萊天使 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…… </a:t>
            </a: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https://i.ytimg.com/vi/-WBFVf_PWYE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2996953"/>
            <a:ext cx="2016224" cy="122413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1256"/>
            <a:ext cx="9144000" cy="4675487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106"/>
          </a:xfrm>
        </p:spPr>
        <p:txBody>
          <a:bodyPr lIns="92075" tIns="46038" rIns="92075" bIns="46038"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穆罕默德接到第一次啟示</a:t>
            </a:r>
            <a:r>
              <a:rPr lang="en-US" altLang="zh-TW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(610)</a:t>
            </a:r>
            <a:endParaRPr lang="zh-TW" altLang="en-US" dirty="0" smtClean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E747-E5DF-4157-ADAD-3D53639E157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4" name="爆炸 1 4"/>
          <p:cNvSpPr/>
          <p:nvPr/>
        </p:nvSpPr>
        <p:spPr>
          <a:xfrm>
            <a:off x="569799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2915816" y="2564904"/>
            <a:ext cx="6048672" cy="3024336"/>
          </a:xfrm>
          <a:prstGeom prst="roundRect">
            <a:avLst>
              <a:gd name="adj" fmla="val 158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但願我在你為聖的日子仍健在，但願我在你的民眾驅逐你的時候仍活着。」穆聖詫異道：「他們還驅逐我嗎？」渥賴道：「是的，無論何人，如果拿來你所拿來的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默示</a:t>
            </a:r>
            <a:r>
              <a:rPr lang="en-US" altLang="zh-TW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，則此人必受眾人的反對和攻擊。假使我能夠活到那個時候，我一定竭力襄助你。」不久，渥賴死去，默示亦間斷。          </a:t>
            </a:r>
            <a:r>
              <a:rPr lang="en-US" altLang="zh-TW" sz="2400" b="1" dirty="0" smtClean="0">
                <a:solidFill>
                  <a:schemeClr val="tx1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布哈理聖訓實錄精華 第三段</a:t>
            </a:r>
            <a:r>
              <a:rPr lang="en-US" altLang="zh-TW" sz="2400" b="1" dirty="0" smtClean="0">
                <a:solidFill>
                  <a:schemeClr val="tx1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</a:p>
          <a:p>
            <a:pPr>
              <a:lnSpc>
                <a:spcPct val="120000"/>
              </a:lnSpc>
            </a:pPr>
            <a:endParaRPr lang="zh-TW" altLang="en-US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</a:pPr>
            <a:endPara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https://i.ytimg.com/vi/-WBFVf_PWYE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2996953"/>
            <a:ext cx="2016224" cy="122413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第一次古蘭經降示後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(610-613)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6052306" cy="3096482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+mn-ea"/>
              </a:rPr>
              <a:t>這經驗令他當時非常震驚。在降示第一次啟示後，穆聖有一段時間再沒有接受到任何啟示，這段時間被稱為</a:t>
            </a:r>
            <a:r>
              <a:rPr lang="en-US" altLang="zh-TW" sz="2000" dirty="0" err="1" smtClean="0">
                <a:latin typeface="+mn-ea"/>
              </a:rPr>
              <a:t>Fatra</a:t>
            </a:r>
            <a:r>
              <a:rPr lang="zh-TW" altLang="en-US" sz="2000" dirty="0" smtClean="0">
                <a:latin typeface="+mn-ea"/>
              </a:rPr>
              <a:t>，直至有一天</a:t>
            </a:r>
            <a:r>
              <a:rPr lang="en-US" altLang="zh-TW" sz="2000" dirty="0" smtClean="0">
                <a:latin typeface="+mn-ea"/>
              </a:rPr>
              <a:t>……  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altLang="zh-TW" sz="20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924944"/>
            <a:ext cx="2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67586" name="Picture 2" descr="https://static.pexels.com/photos/8990/night-trees-milky-way-star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780928"/>
            <a:ext cx="2417847" cy="1611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第一次古蘭經降示後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(610-613)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6052306" cy="3168490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+mn-ea"/>
              </a:rPr>
              <a:t>查比爾</a:t>
            </a:r>
            <a:r>
              <a:rPr lang="en-US" altLang="zh-TW" sz="2000" dirty="0" smtClean="0">
                <a:latin typeface="+mn-ea"/>
              </a:rPr>
              <a:t>(Jabir bin Abdullah Al </a:t>
            </a:r>
            <a:r>
              <a:rPr lang="en-US" altLang="zh-TW" sz="2000" dirty="0" err="1" smtClean="0">
                <a:latin typeface="+mn-ea"/>
              </a:rPr>
              <a:t>Ansari</a:t>
            </a:r>
            <a:r>
              <a:rPr lang="en-US" altLang="zh-TW" sz="2000" dirty="0" smtClean="0">
                <a:latin typeface="+mn-ea"/>
              </a:rPr>
              <a:t>) </a:t>
            </a:r>
            <a:r>
              <a:rPr lang="zh-TW" altLang="en-US" sz="2000" dirty="0" smtClean="0">
                <a:latin typeface="+mn-ea"/>
              </a:rPr>
              <a:t>說：穆聖說：「我正在走路，忽聽天空有聲，我即舉目觀望，忽見從前在希拉山來于我的那位天使，坐在天地之間的椅子上，我驚恐萬狀，奔回家中，我對家人說：「你們給我蓋上被子！你們給我蓋上被子！」安拉遂降示孟蕩西爾章</a:t>
            </a:r>
            <a:r>
              <a:rPr lang="en-US" altLang="zh-TW" sz="2000" dirty="0" smtClean="0">
                <a:latin typeface="+mn-ea"/>
              </a:rPr>
              <a:t>(</a:t>
            </a:r>
            <a:r>
              <a:rPr lang="zh-TW" altLang="en-US" sz="2000" dirty="0" smtClean="0">
                <a:latin typeface="+mn-ea"/>
              </a:rPr>
              <a:t>蓋被的人</a:t>
            </a:r>
            <a:r>
              <a:rPr lang="en-US" altLang="zh-TW" sz="2000" dirty="0" smtClean="0">
                <a:latin typeface="+mn-ea"/>
              </a:rPr>
              <a:t>)</a:t>
            </a:r>
            <a:r>
              <a:rPr lang="zh-TW" altLang="en-US" sz="2000" dirty="0" smtClean="0">
                <a:latin typeface="+mn-ea"/>
              </a:rPr>
              <a:t>。」</a:t>
            </a:r>
            <a:r>
              <a:rPr lang="en-US" altLang="zh-TW" sz="2000" dirty="0" smtClean="0">
                <a:latin typeface="+mn-ea"/>
              </a:rPr>
              <a:t>﹙</a:t>
            </a:r>
            <a:r>
              <a:rPr lang="zh-TW" altLang="en-US" sz="2000" dirty="0" smtClean="0">
                <a:latin typeface="+mn-ea"/>
              </a:rPr>
              <a:t>古蘭第七十四章</a:t>
            </a:r>
            <a:r>
              <a:rPr lang="en-US" altLang="zh-TW" sz="2000" dirty="0" smtClean="0">
                <a:latin typeface="+mn-ea"/>
              </a:rPr>
              <a:t>﹚</a:t>
            </a:r>
            <a:r>
              <a:rPr lang="zh-TW" altLang="en-US" sz="2000" dirty="0" smtClean="0">
                <a:latin typeface="+mn-ea"/>
              </a:rPr>
              <a:t>按模淡希爾章，是默示間斷三年後，第一次下降的啟示，自此以後，默示即繼續下降，未曾中斷。</a:t>
            </a:r>
            <a:endParaRPr lang="zh-TW" altLang="en-US" sz="2000" b="1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altLang="zh-TW" sz="20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encrypted-tbn3.gstatic.com/images?q=tbn:ANd9GcQGsTMI89LyodDxUT8uuEUXV2kirqk0v7hgpPyvJ_-ZcTb0FQ_yP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619375" cy="2160240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924944"/>
            <a:ext cx="265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「蓋被的人啊！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你應當起來，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你應當警告，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你應當頌揚你的主宰，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你應當洗滌你的衣服，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你應當遠離污穢</a:t>
            </a:r>
            <a:r>
              <a:rPr lang="en-US" altLang="zh-TW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b="1" dirty="0" smtClean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      (</a:t>
            </a:r>
            <a:r>
              <a:rPr lang="zh-TW" altLang="en-US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74:1-5)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081791"/>
            <a:ext cx="9144000" cy="4694417"/>
          </a:xfrm>
          <a:prstGeom prst="rect">
            <a:avLst/>
          </a:prstGeom>
        </p:spPr>
      </p:pic>
      <p:sp>
        <p:nvSpPr>
          <p:cNvPr id="37" name="圓角矩形 36"/>
          <p:cNvSpPr/>
          <p:nvPr/>
        </p:nvSpPr>
        <p:spPr>
          <a:xfrm>
            <a:off x="2915816" y="2420888"/>
            <a:ext cx="5976664" cy="3312368"/>
          </a:xfrm>
          <a:prstGeom prst="roundRect">
            <a:avLst>
              <a:gd name="adj" fmla="val 671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穆聖於</a:t>
            </a:r>
            <a:r>
              <a:rPr lang="en-US" altLang="zh-TW" sz="2400" dirty="0" smtClean="0"/>
              <a:t>570</a:t>
            </a:r>
            <a:r>
              <a:rPr lang="zh-TW" altLang="en-US" sz="2400" dirty="0"/>
              <a:t>年在麥加出</a:t>
            </a:r>
            <a:r>
              <a:rPr lang="zh-TW" altLang="en-US" sz="2400" dirty="0" smtClean="0"/>
              <a:t>生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麥</a:t>
            </a:r>
            <a:r>
              <a:rPr lang="zh-TW" altLang="en-US" sz="2400" dirty="0"/>
              <a:t>加是位於阿拉伯西部沙漠髙原山</a:t>
            </a:r>
            <a:r>
              <a:rPr lang="zh-TW" altLang="en-US" sz="2400" dirty="0" smtClean="0"/>
              <a:t>城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當時</a:t>
            </a:r>
            <a:r>
              <a:rPr lang="zh-TW" altLang="zh-TW" sz="2400" dirty="0" smtClean="0"/>
              <a:t>阿拉伯半島上一直處於社會動蕩、戰亂頻</a:t>
            </a:r>
            <a:r>
              <a:rPr lang="zh-TW" altLang="en-US" sz="2400" dirty="0" smtClean="0"/>
              <a:t>生</a:t>
            </a:r>
            <a:r>
              <a:rPr lang="zh-TW" altLang="zh-TW" sz="2400" dirty="0" smtClean="0"/>
              <a:t>、民生困苦、迷信流傳、思想混亂的狀態，被稱爲蒙昧時代的阿拉伯半島。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他出身於一個高貴的家庭</a:t>
            </a:r>
            <a:r>
              <a:rPr lang="zh-TW" altLang="en-US" sz="2400" dirty="0" smtClean="0">
                <a:latin typeface="+mn-ea"/>
              </a:rPr>
              <a:t>，是古萊士族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en-US" altLang="zh-TW" sz="2400" dirty="0" err="1" smtClean="0">
                <a:latin typeface="+mn-ea"/>
              </a:rPr>
              <a:t>Quranish</a:t>
            </a:r>
            <a:r>
              <a:rPr lang="en-US" altLang="zh-TW" sz="2400" dirty="0" smtClean="0">
                <a:latin typeface="+mn-ea"/>
              </a:rPr>
              <a:t>)</a:t>
            </a:r>
            <a:r>
              <a:rPr lang="zh-TW" altLang="en-US" sz="2400" dirty="0" smtClean="0">
                <a:latin typeface="+mn-ea"/>
              </a:rPr>
              <a:t>支部的哈辛族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en-US" altLang="zh-TW" sz="2400" dirty="0" err="1" smtClean="0">
                <a:latin typeface="+mn-ea"/>
              </a:rPr>
              <a:t>Hashim</a:t>
            </a:r>
            <a:r>
              <a:rPr lang="en-US" altLang="zh-TW" sz="2400" dirty="0" smtClean="0">
                <a:latin typeface="+mn-ea"/>
              </a:rPr>
              <a:t>)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467544" y="188640"/>
            <a:ext cx="8352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誕生及嬰孩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時期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(570)</a:t>
            </a:r>
            <a:endParaRPr lang="zh-TW" altLang="en-US" sz="4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2622240" cy="1944216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爆炸 1 2"/>
          <p:cNvSpPr/>
          <p:nvPr/>
        </p:nvSpPr>
        <p:spPr>
          <a:xfrm>
            <a:off x="251520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770" t="17188" r="12336" b="7092"/>
          <a:stretch>
            <a:fillRect/>
          </a:stretch>
        </p:blipFill>
        <p:spPr bwMode="auto">
          <a:xfrm>
            <a:off x="179512" y="1196752"/>
            <a:ext cx="87129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7224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聖公開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傳教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(613)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6052306" cy="302447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最初，穆聖是以秘密形式傳教，包括妻子卡地澤</a:t>
            </a:r>
            <a:r>
              <a:rPr lang="zh-TW" altLang="en-US" sz="2400" dirty="0" smtClean="0">
                <a:latin typeface="PMingLiU"/>
                <a:ea typeface="PMingLiU"/>
              </a:rPr>
              <a:t>、遠房兄弟阿里</a:t>
            </a:r>
            <a:r>
              <a:rPr lang="en-US" altLang="zh-TW" sz="2400" dirty="0" smtClean="0">
                <a:latin typeface="PMingLiU"/>
                <a:ea typeface="PMingLiU"/>
              </a:rPr>
              <a:t>(Ali)</a:t>
            </a:r>
            <a:r>
              <a:rPr lang="zh-TW" altLang="en-US" sz="2400" dirty="0" smtClean="0">
                <a:latin typeface="PMingLiU"/>
                <a:ea typeface="PMingLiU"/>
              </a:rPr>
              <a:t>、他曾釋放的奴隸濟得</a:t>
            </a:r>
            <a:r>
              <a:rPr lang="en-US" altLang="zh-TW" sz="2400" dirty="0" smtClean="0">
                <a:latin typeface="PMingLiU"/>
                <a:ea typeface="PMingLiU"/>
              </a:rPr>
              <a:t>(</a:t>
            </a:r>
            <a:r>
              <a:rPr lang="en-US" altLang="zh-TW" sz="2400" dirty="0" err="1" smtClean="0">
                <a:latin typeface="PMingLiU"/>
                <a:ea typeface="PMingLiU"/>
              </a:rPr>
              <a:t>Zaid</a:t>
            </a:r>
            <a:r>
              <a:rPr lang="en-US" altLang="zh-TW" sz="2400" dirty="0" smtClean="0">
                <a:latin typeface="PMingLiU"/>
                <a:ea typeface="PMingLiU"/>
              </a:rPr>
              <a:t>)</a:t>
            </a:r>
            <a:r>
              <a:rPr lang="zh-TW" altLang="en-US" sz="2400" dirty="0" smtClean="0">
                <a:latin typeface="PMingLiU"/>
                <a:ea typeface="PMingLiU"/>
              </a:rPr>
              <a:t>、好友艾布伯克</a:t>
            </a:r>
            <a:r>
              <a:rPr lang="en-US" altLang="zh-TW" sz="2400" dirty="0" smtClean="0">
                <a:latin typeface="PMingLiU"/>
                <a:ea typeface="PMingLiU"/>
              </a:rPr>
              <a:t>(Abu </a:t>
            </a:r>
            <a:r>
              <a:rPr lang="en-US" altLang="zh-TW" sz="2400" dirty="0" err="1" smtClean="0">
                <a:latin typeface="PMingLiU"/>
                <a:ea typeface="PMingLiU"/>
              </a:rPr>
              <a:t>Bakr</a:t>
            </a:r>
            <a:r>
              <a:rPr lang="en-US" altLang="zh-TW" sz="2400" dirty="0" smtClean="0">
                <a:latin typeface="PMingLiU"/>
                <a:ea typeface="PMingLiU"/>
              </a:rPr>
              <a:t>)</a:t>
            </a:r>
            <a:r>
              <a:rPr lang="zh-TW" altLang="en-US" sz="2400" dirty="0" smtClean="0">
                <a:latin typeface="PMingLiU"/>
                <a:ea typeface="PMingLiU"/>
              </a:rPr>
              <a:t>、歐斯曼</a:t>
            </a:r>
            <a:r>
              <a:rPr lang="en-US" altLang="zh-TW" sz="2400" dirty="0" smtClean="0">
                <a:latin typeface="PMingLiU"/>
                <a:ea typeface="PMingLiU"/>
              </a:rPr>
              <a:t>(</a:t>
            </a:r>
            <a:r>
              <a:rPr lang="en-US" altLang="zh-TW" sz="2400" dirty="0" err="1" smtClean="0">
                <a:latin typeface="PMingLiU"/>
                <a:ea typeface="PMingLiU"/>
              </a:rPr>
              <a:t>Uthman</a:t>
            </a:r>
            <a:r>
              <a:rPr lang="en-US" altLang="zh-TW" sz="2400" dirty="0" smtClean="0">
                <a:latin typeface="PMingLiU"/>
                <a:ea typeface="PMingLiU"/>
              </a:rPr>
              <a:t>) ……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三年後</a:t>
            </a:r>
            <a:r>
              <a:rPr lang="zh-TW" altLang="en-US" sz="2400" dirty="0" smtClean="0">
                <a:latin typeface="新細明體"/>
                <a:ea typeface="新細明體"/>
              </a:rPr>
              <a:t>，真主命令穆聖公開傳道，他在</a:t>
            </a:r>
            <a:r>
              <a:rPr lang="zh-TW" altLang="en-US" sz="2400" dirty="0" smtClean="0">
                <a:latin typeface="+mn-ea"/>
              </a:rPr>
              <a:t>麥加沙花山向向</a:t>
            </a:r>
            <a:r>
              <a:rPr lang="zh-TW" altLang="en-US" sz="2400" dirty="0">
                <a:latin typeface="+mn-ea"/>
              </a:rPr>
              <a:t>族人宣示他接到</a:t>
            </a:r>
            <a:r>
              <a:rPr lang="zh-TW" altLang="en-US" sz="2400" dirty="0" smtClean="0">
                <a:latin typeface="+mn-ea"/>
              </a:rPr>
              <a:t>的啟示。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encrypted-tbn3.gstatic.com/images?q=tbn:ANd9GcQGsTMI89LyodDxUT8uuEUXV2kirqk0v7hgpPyvJ_-ZcTb0FQ_y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619375" cy="1743076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聖公開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傳教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(613-615)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644007" y="2492758"/>
            <a:ext cx="4444379" cy="302447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+mn-ea"/>
              </a:rPr>
              <a:t>由於擔憂會失去從</a:t>
            </a:r>
            <a:r>
              <a:rPr lang="zh-TW" altLang="en-US" sz="2000" dirty="0" smtClean="0">
                <a:latin typeface="新細明體"/>
                <a:ea typeface="新細明體"/>
              </a:rPr>
              <a:t>「天房」所獲</a:t>
            </a:r>
            <a:r>
              <a:rPr lang="zh-TW" altLang="en-US" sz="2000" dirty="0" smtClean="0">
                <a:latin typeface="+mn-ea"/>
              </a:rPr>
              <a:t>利益與權力</a:t>
            </a:r>
            <a:r>
              <a:rPr lang="zh-TW" altLang="en-US" sz="2000" dirty="0" smtClean="0">
                <a:latin typeface="新細明體"/>
                <a:ea typeface="新細明體"/>
              </a:rPr>
              <a:t>，</a:t>
            </a:r>
            <a:r>
              <a:rPr lang="zh-TW" altLang="en-US" sz="2000" dirty="0" smtClean="0">
                <a:latin typeface="+mn-ea"/>
              </a:rPr>
              <a:t>麥加人希望用不同方法令穆聖停止傳教</a:t>
            </a:r>
            <a:r>
              <a:rPr lang="zh-TW" altLang="en-US" sz="2000" dirty="0" smtClean="0">
                <a:latin typeface="新細明體"/>
                <a:ea typeface="新細明體"/>
              </a:rPr>
              <a:t>，包括以甘言厚利來賄賂他。</a:t>
            </a:r>
            <a:endParaRPr lang="en-US" altLang="zh-TW" sz="20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新細明體"/>
                <a:ea typeface="新細明體"/>
              </a:rPr>
              <a:t>穆聖的回覆是什麼</a:t>
            </a:r>
            <a:r>
              <a:rPr lang="en-US" altLang="zh-TW" sz="2000" dirty="0" smtClean="0">
                <a:latin typeface="新細明體"/>
                <a:ea typeface="新細明體"/>
              </a:rPr>
              <a:t>?</a:t>
            </a: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507" t="30141" r="16432" b="25563"/>
          <a:stretch>
            <a:fillRect/>
          </a:stretch>
        </p:blipFill>
        <p:spPr bwMode="auto">
          <a:xfrm>
            <a:off x="74316" y="2492896"/>
            <a:ext cx="462131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threa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96552" y="144016"/>
            <a:ext cx="9788016" cy="652534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聖公開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傳教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(613-615)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644007" y="2492758"/>
            <a:ext cx="4444379" cy="302447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+mn-ea"/>
              </a:rPr>
              <a:t>由於擔憂會失去從</a:t>
            </a:r>
            <a:r>
              <a:rPr lang="zh-TW" altLang="en-US" sz="2000" dirty="0" smtClean="0">
                <a:latin typeface="新細明體"/>
                <a:ea typeface="新細明體"/>
              </a:rPr>
              <a:t>「天房」所獲</a:t>
            </a:r>
            <a:r>
              <a:rPr lang="zh-TW" altLang="en-US" sz="2000" dirty="0" smtClean="0">
                <a:latin typeface="+mn-ea"/>
              </a:rPr>
              <a:t>利益與權力</a:t>
            </a:r>
            <a:r>
              <a:rPr lang="zh-TW" altLang="en-US" sz="2000" dirty="0" smtClean="0">
                <a:latin typeface="新細明體"/>
                <a:ea typeface="新細明體"/>
              </a:rPr>
              <a:t>，</a:t>
            </a:r>
            <a:r>
              <a:rPr lang="zh-TW" altLang="en-US" sz="2000" dirty="0" smtClean="0">
                <a:latin typeface="+mn-ea"/>
              </a:rPr>
              <a:t>麥加人希望用不同方法令穆聖停止傳教</a:t>
            </a:r>
            <a:r>
              <a:rPr lang="zh-TW" altLang="en-US" sz="2000" dirty="0" smtClean="0">
                <a:latin typeface="新細明體"/>
                <a:ea typeface="新細明體"/>
              </a:rPr>
              <a:t>，包括以甘言厚利來賄賂他。</a:t>
            </a:r>
            <a:endParaRPr lang="en-US" altLang="zh-TW" sz="20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新細明體"/>
                <a:ea typeface="新細明體"/>
              </a:rPr>
              <a:t>穆聖的回覆是什麼</a:t>
            </a:r>
            <a:r>
              <a:rPr lang="en-US" altLang="zh-TW" sz="2000" dirty="0" smtClean="0">
                <a:latin typeface="新細明體"/>
                <a:ea typeface="新細明體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000" dirty="0" smtClean="0">
                <a:latin typeface="新細明體"/>
                <a:ea typeface="新細明體"/>
              </a:rPr>
              <a:t>「就算他們把太陽放在我的右手，把月亮放在我的左手，我也不會放棄所負的神聖任務。」</a:t>
            </a:r>
            <a:endParaRPr lang="en-US" altLang="zh-TW" sz="20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1507" t="30141" r="16432" b="25563"/>
          <a:stretch>
            <a:fillRect/>
          </a:stretch>
        </p:blipFill>
        <p:spPr bwMode="auto">
          <a:xfrm>
            <a:off x="74316" y="2492896"/>
            <a:ext cx="462131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聖公開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傳教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(613-615)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59832" y="2492758"/>
            <a:ext cx="6028555" cy="302447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利誘失敗</a:t>
            </a:r>
            <a:r>
              <a:rPr lang="zh-TW" altLang="en-US" sz="2400" dirty="0" smtClean="0">
                <a:latin typeface="新細明體"/>
                <a:ea typeface="新細明體"/>
              </a:rPr>
              <a:t>，</a:t>
            </a:r>
            <a:r>
              <a:rPr lang="zh-TW" altLang="en-US" sz="2400" dirty="0" smtClean="0">
                <a:latin typeface="+mn-ea"/>
              </a:rPr>
              <a:t>麥加人開始用殘忍手法對待貧窮和軟弱的穆斯林</a:t>
            </a:r>
            <a:r>
              <a:rPr lang="zh-TW" altLang="en-US" sz="2400" dirty="0" smtClean="0">
                <a:latin typeface="新細明體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至於穆聖</a:t>
            </a:r>
            <a:r>
              <a:rPr lang="zh-TW" altLang="en-US" sz="2400" dirty="0" smtClean="0">
                <a:latin typeface="新細明體"/>
                <a:ea typeface="新細明體"/>
              </a:rPr>
              <a:t>，由於他屬哈辛族，族群中剛停止時達四十年的</a:t>
            </a:r>
            <a:r>
              <a:rPr lang="zh-TW" altLang="en-US" sz="2400" dirty="0" smtClean="0">
                <a:latin typeface="新細明體"/>
              </a:rPr>
              <a:t>戰爭，為避免再發動戰爭</a:t>
            </a:r>
            <a:r>
              <a:rPr lang="zh-TW" altLang="en-US" sz="2400" dirty="0" smtClean="0">
                <a:latin typeface="新細明體"/>
                <a:ea typeface="新細明體"/>
              </a:rPr>
              <a:t>，再加上其妻子及叔父的保護下，非教徒不敢向他採用同樣殘忍的對待。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encrypted-tbn3.gstatic.com/images?q=tbn:ANd9GcQGsTMI89LyodDxUT8uuEUXV2kirqk0v7hgpPyvJ_-ZcTb0FQ_y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619375" cy="1743076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4389" t="20672" r="29345" b="19282"/>
          <a:stretch>
            <a:fillRect/>
          </a:stretch>
        </p:blipFill>
        <p:spPr bwMode="auto">
          <a:xfrm>
            <a:off x="40944" y="2780929"/>
            <a:ext cx="30188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聖公開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傳教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(613-615)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6052306" cy="3168490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其後</a:t>
            </a:r>
            <a:r>
              <a:rPr lang="zh-TW" altLang="en-US" sz="2400" dirty="0" smtClean="0">
                <a:latin typeface="新細明體"/>
                <a:ea typeface="新細明體"/>
              </a:rPr>
              <a:t>，穆聖鼓勵信徒到阿比西尼亞</a:t>
            </a:r>
            <a:r>
              <a:rPr lang="en-US" altLang="zh-TW" sz="2400" dirty="0" smtClean="0">
                <a:latin typeface="新細明體"/>
                <a:ea typeface="新細明體"/>
              </a:rPr>
              <a:t>(</a:t>
            </a:r>
            <a:r>
              <a:rPr lang="en-US" altLang="zh-TW" sz="2400" dirty="0" err="1" smtClean="0">
                <a:latin typeface="新細明體"/>
                <a:ea typeface="新細明體"/>
              </a:rPr>
              <a:t>Abyyasinia</a:t>
            </a:r>
            <a:r>
              <a:rPr lang="zh-TW" altLang="en-US" sz="2400" dirty="0" smtClean="0">
                <a:latin typeface="新細明體"/>
                <a:ea typeface="新細明體"/>
              </a:rPr>
              <a:t>即現今埃塞俄比亞</a:t>
            </a:r>
            <a:r>
              <a:rPr lang="en-US" altLang="zh-TW" sz="2400" dirty="0" smtClean="0">
                <a:latin typeface="新細明體"/>
                <a:ea typeface="新細明體"/>
              </a:rPr>
              <a:t>)</a:t>
            </a:r>
            <a:r>
              <a:rPr lang="zh-TW" altLang="en-US" sz="2400" dirty="0" smtClean="0">
                <a:latin typeface="新細明體"/>
                <a:ea typeface="新細明體"/>
              </a:rPr>
              <a:t>向國皇尋求援助及移居當地，約有八十人前行。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新細明體"/>
                <a:ea typeface="新細明體"/>
              </a:rPr>
              <a:t>及後，有兩個當時在</a:t>
            </a:r>
            <a:r>
              <a:rPr lang="zh-TW" altLang="en-US" sz="2400" dirty="0" smtClean="0">
                <a:latin typeface="+mn-ea"/>
              </a:rPr>
              <a:t>麥加極有影響力的人亦皈依伊斯蘭教</a:t>
            </a:r>
            <a:r>
              <a:rPr lang="zh-TW" altLang="en-US" sz="2400" dirty="0" smtClean="0">
                <a:latin typeface="新細明體"/>
                <a:ea typeface="新細明體"/>
              </a:rPr>
              <a:t>，他們是歐</a:t>
            </a:r>
            <a:r>
              <a:rPr lang="zh-TW" altLang="en-US" sz="2400" dirty="0" smtClean="0">
                <a:latin typeface="+mn-ea"/>
              </a:rPr>
              <a:t>麥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en-US" altLang="zh-TW" sz="2400" dirty="0" err="1" smtClean="0">
                <a:latin typeface="+mn-ea"/>
              </a:rPr>
              <a:t>Umar</a:t>
            </a:r>
            <a:r>
              <a:rPr lang="en-US" altLang="zh-TW" sz="2400" dirty="0" smtClean="0">
                <a:latin typeface="+mn-ea"/>
              </a:rPr>
              <a:t>)</a:t>
            </a:r>
            <a:r>
              <a:rPr lang="zh-TW" altLang="en-US" sz="2400" dirty="0" smtClean="0">
                <a:latin typeface="+mn-ea"/>
              </a:rPr>
              <a:t>及哈沙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en-US" altLang="zh-TW" sz="2400" dirty="0" err="1" smtClean="0">
                <a:latin typeface="+mn-ea"/>
              </a:rPr>
              <a:t>Hamza</a:t>
            </a:r>
            <a:r>
              <a:rPr lang="en-US" altLang="zh-TW" sz="2400" dirty="0" smtClean="0">
                <a:latin typeface="+mn-ea"/>
              </a:rPr>
              <a:t>)(</a:t>
            </a:r>
            <a:r>
              <a:rPr lang="zh-TW" altLang="en-US" sz="2400" dirty="0" smtClean="0">
                <a:latin typeface="+mn-ea"/>
              </a:rPr>
              <a:t>是穆聖的叔叔</a:t>
            </a:r>
            <a:r>
              <a:rPr lang="en-US" altLang="zh-TW" sz="2400" dirty="0" smtClean="0">
                <a:latin typeface="+mn-ea"/>
              </a:rPr>
              <a:t>)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15617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96258" name="Picture 2" descr="http://1.bp.blogspot.com/-GbI27ZRjyrU/UDQqsP1YEsI/AAAAAAAAAOs/pD1MF-8XMPc/s1600/abyss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708920"/>
            <a:ext cx="2209800" cy="206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穆斯林遭受抵制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(616-620)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5856399" cy="302447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各部落首領抵制穆斯林</a:t>
            </a:r>
            <a:r>
              <a:rPr lang="zh-TW" altLang="en-US" sz="2200" dirty="0" smtClean="0">
                <a:latin typeface="+mn-ea"/>
                <a:ea typeface="新細明體"/>
              </a:rPr>
              <a:t>，向他們實行了三年嚴厲管制和經濟封鎖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傳</a:t>
            </a:r>
            <a:r>
              <a:rPr lang="zh-TW" altLang="en-US" sz="2200" dirty="0">
                <a:latin typeface="+mn-ea"/>
              </a:rPr>
              <a:t>教第十年，穆聖的叔父及愛妻都先後去世</a:t>
            </a:r>
            <a:r>
              <a:rPr lang="zh-TW" altLang="en-US" sz="2200" dirty="0" smtClean="0">
                <a:latin typeface="+mn-ea"/>
              </a:rPr>
              <a:t>。此年在歷史上稱為</a:t>
            </a:r>
            <a:r>
              <a:rPr lang="zh-TW" altLang="en-US" sz="2200" dirty="0" smtClean="0">
                <a:latin typeface="新細明體"/>
                <a:ea typeface="新細明體"/>
              </a:rPr>
              <a:t>「悲傷之年」</a:t>
            </a:r>
            <a:endParaRPr lang="en-US" altLang="zh-TW" sz="22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新細明體"/>
                <a:ea typeface="新細明體"/>
              </a:rPr>
              <a:t>同年，穆聖經歷登霄之夜</a:t>
            </a:r>
            <a:endParaRPr lang="en-US" altLang="zh-TW" sz="22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444208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82011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FFFF97"/>
                </a:solidFill>
              </a:rPr>
              <a:t>616</a:t>
            </a:r>
          </a:p>
        </p:txBody>
      </p:sp>
      <p:sp>
        <p:nvSpPr>
          <p:cNvPr id="9" name="Oval 8"/>
          <p:cNvSpPr/>
          <p:nvPr/>
        </p:nvSpPr>
        <p:spPr>
          <a:xfrm>
            <a:off x="6516216" y="2060848"/>
            <a:ext cx="72008" cy="72008"/>
          </a:xfrm>
          <a:prstGeom prst="ellipse">
            <a:avLst/>
          </a:prstGeom>
          <a:solidFill>
            <a:srgbClr val="FFFF97"/>
          </a:solidFill>
          <a:ln>
            <a:solidFill>
              <a:srgbClr val="FF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02" name="Picture 2" descr="https://dtpmhvbsmffsz.cloudfront.net/posts/2015/07/01/5593bb2193615368fa006551/m_5593bb2193615368fa006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293096"/>
            <a:ext cx="1008112" cy="100811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" y="2780928"/>
            <a:ext cx="298334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0028"/>
            <a:ext cx="9144000" cy="47179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穆斯林遭受抵制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(616-620)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36081" y="2492758"/>
            <a:ext cx="5856399" cy="4032586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200"/>
              </a:spcBef>
              <a:spcAft>
                <a:spcPts val="300"/>
              </a:spcAft>
            </a:pPr>
            <a:r>
              <a:rPr lang="zh-TW" altLang="en-US" sz="2200" dirty="0" smtClean="0">
                <a:latin typeface="新細明體"/>
                <a:ea typeface="新細明體"/>
              </a:rPr>
              <a:t>登霄之夜 </a:t>
            </a:r>
            <a:r>
              <a:rPr lang="en-US" altLang="zh-TW" sz="2200" dirty="0" smtClean="0">
                <a:latin typeface="新細明體"/>
                <a:ea typeface="新細明體"/>
              </a:rPr>
              <a:t>--</a:t>
            </a:r>
            <a:r>
              <a:rPr lang="zh-TW" altLang="en-US" sz="2200" dirty="0" smtClean="0">
                <a:latin typeface="新細明體"/>
              </a:rPr>
              <a:t>夜行 </a:t>
            </a:r>
            <a:r>
              <a:rPr lang="en-US" altLang="zh-TW" sz="2200" dirty="0" smtClean="0">
                <a:latin typeface="新細明體"/>
              </a:rPr>
              <a:t>(</a:t>
            </a:r>
            <a:r>
              <a:rPr lang="en-US" altLang="zh-TW" sz="2200" dirty="0" err="1" smtClean="0">
                <a:latin typeface="新細明體"/>
              </a:rPr>
              <a:t>Isra</a:t>
            </a:r>
            <a:r>
              <a:rPr lang="en-US" altLang="zh-TW" sz="2200" dirty="0" smtClean="0">
                <a:latin typeface="新細明體"/>
              </a:rPr>
              <a:t>)</a:t>
            </a:r>
            <a:r>
              <a:rPr lang="zh-TW" altLang="en-US" sz="2200" dirty="0" smtClean="0">
                <a:latin typeface="新細明體"/>
              </a:rPr>
              <a:t> </a:t>
            </a:r>
            <a:r>
              <a:rPr lang="en-US" altLang="zh-TW" sz="2200" dirty="0" smtClean="0">
                <a:latin typeface="新細明體"/>
              </a:rPr>
              <a:t>+</a:t>
            </a:r>
            <a:r>
              <a:rPr lang="zh-TW" altLang="en-US" sz="2200" dirty="0" smtClean="0">
                <a:latin typeface="新細明體"/>
              </a:rPr>
              <a:t>登宵</a:t>
            </a:r>
            <a:r>
              <a:rPr lang="en-US" altLang="zh-TW" sz="2200" dirty="0" smtClean="0">
                <a:latin typeface="新細明體"/>
              </a:rPr>
              <a:t>(</a:t>
            </a:r>
            <a:r>
              <a:rPr lang="en-US" altLang="zh-TW" sz="2200" dirty="0" err="1" smtClean="0">
                <a:latin typeface="新細明體"/>
              </a:rPr>
              <a:t>Miraj</a:t>
            </a:r>
            <a:r>
              <a:rPr lang="en-US" altLang="zh-TW" sz="2200" dirty="0" smtClean="0">
                <a:latin typeface="新細明體"/>
              </a:rPr>
              <a:t>)</a:t>
            </a:r>
            <a:endParaRPr lang="en-US" altLang="zh-TW" sz="22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</a:pPr>
            <a:r>
              <a:rPr lang="zh-TW" altLang="zh-TW" sz="2400" dirty="0" smtClean="0"/>
              <a:t>麥加聖寺</a:t>
            </a:r>
            <a:r>
              <a:rPr lang="zh-TW" altLang="en-US" sz="2400" dirty="0" smtClean="0"/>
              <a:t> </a:t>
            </a:r>
            <a:r>
              <a:rPr lang="en-US" altLang="zh-TW" sz="2400" dirty="0" smtClean="0">
                <a:sym typeface="Wingdings" pitchFamily="2" charset="2"/>
              </a:rPr>
              <a:t></a:t>
            </a:r>
            <a:r>
              <a:rPr lang="zh-TW" altLang="zh-TW" sz="2400" dirty="0" smtClean="0"/>
              <a:t>耶路撒冷</a:t>
            </a:r>
            <a:r>
              <a:rPr lang="zh-TW" altLang="en-US" sz="2400" dirty="0" smtClean="0"/>
              <a:t>阿克薩清真寺 </a:t>
            </a:r>
            <a:endParaRPr lang="en-US" altLang="zh-TW" sz="2400" dirty="0" smtClean="0"/>
          </a:p>
          <a:p>
            <a:pPr marL="285750" indent="-285750">
              <a:spcBef>
                <a:spcPts val="200"/>
              </a:spcBef>
              <a:spcAft>
                <a:spcPts val="300"/>
              </a:spcAft>
            </a:pPr>
            <a:r>
              <a:rPr lang="en-US" altLang="zh-TW" sz="2400" dirty="0" smtClean="0">
                <a:sym typeface="Wingdings" pitchFamily="2" charset="2"/>
              </a:rPr>
              <a:t></a:t>
            </a:r>
            <a:r>
              <a:rPr lang="zh-TW" altLang="en-US" sz="2400" dirty="0" smtClean="0">
                <a:sym typeface="Wingdings" pitchFamily="2" charset="2"/>
              </a:rPr>
              <a:t> 升天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</a:pPr>
            <a:endParaRPr lang="en-US" altLang="zh-TW" sz="24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200"/>
              </a:spcBef>
              <a:spcAft>
                <a:spcPts val="300"/>
              </a:spcAft>
            </a:pPr>
            <a:r>
              <a:rPr lang="zh-TW" altLang="en-US" sz="2400" dirty="0" smtClean="0">
                <a:latin typeface="新細明體"/>
                <a:ea typeface="新細明體"/>
              </a:rPr>
              <a:t>「</a:t>
            </a:r>
            <a:r>
              <a:rPr lang="zh-TW" altLang="en-US" sz="2400" dirty="0" smtClean="0"/>
              <a:t>讚美真主，超絕萬物，他在一夜之間，使他的僕人，從禁寺</a:t>
            </a:r>
            <a:r>
              <a:rPr lang="en-US" altLang="zh-TW" sz="2400" dirty="0" smtClean="0"/>
              <a:t>(</a:t>
            </a:r>
            <a:r>
              <a:rPr lang="zh-TW" altLang="zh-TW" sz="2400" dirty="0" smtClean="0"/>
              <a:t>麥加聖寺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到遠寺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於</a:t>
            </a:r>
            <a:r>
              <a:rPr lang="zh-TW" altLang="zh-TW" sz="2400" dirty="0" smtClean="0"/>
              <a:t>耶路撒冷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。我在遠寺的四周降福，以便我昭示他我的一部分跡象。真主確是全聰的，確是全明的。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古蘭經</a:t>
            </a:r>
            <a:r>
              <a:rPr lang="en-US" altLang="zh-TW" sz="2400" dirty="0" smtClean="0"/>
              <a:t>17:1)</a:t>
            </a:r>
            <a:r>
              <a:rPr lang="zh-TW" altLang="en-US" sz="2400" dirty="0" smtClean="0"/>
              <a:t> </a:t>
            </a:r>
            <a:endParaRPr lang="en-US" altLang="zh-TW" sz="22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444208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82011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FFFF97"/>
                </a:solidFill>
              </a:rPr>
              <a:t>616</a:t>
            </a:r>
          </a:p>
        </p:txBody>
      </p:sp>
      <p:sp>
        <p:nvSpPr>
          <p:cNvPr id="9" name="Oval 8"/>
          <p:cNvSpPr/>
          <p:nvPr/>
        </p:nvSpPr>
        <p:spPr>
          <a:xfrm>
            <a:off x="6516216" y="2060848"/>
            <a:ext cx="72008" cy="72008"/>
          </a:xfrm>
          <a:prstGeom prst="ellipse">
            <a:avLst/>
          </a:prstGeom>
          <a:solidFill>
            <a:srgbClr val="FFFF97"/>
          </a:solidFill>
          <a:ln>
            <a:solidFill>
              <a:srgbClr val="FF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http://www.norislam.com/attachments/2011/06/9_2011062920031015Vt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32" y="2784366"/>
            <a:ext cx="2987824" cy="2245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83568" y="188640"/>
            <a:ext cx="779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耶路撒冷</a:t>
            </a:r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阿克薩清真寺</a:t>
            </a:r>
            <a:endParaRPr lang="zh-HK" altLang="en-US" sz="4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444208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82011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FFFF97"/>
                </a:solidFill>
              </a:rPr>
              <a:t>616</a:t>
            </a:r>
          </a:p>
        </p:txBody>
      </p:sp>
      <p:sp>
        <p:nvSpPr>
          <p:cNvPr id="9" name="Oval 8"/>
          <p:cNvSpPr/>
          <p:nvPr/>
        </p:nvSpPr>
        <p:spPr>
          <a:xfrm>
            <a:off x="6516216" y="2060848"/>
            <a:ext cx="72008" cy="72008"/>
          </a:xfrm>
          <a:prstGeom prst="ellipse">
            <a:avLst/>
          </a:prstGeom>
          <a:solidFill>
            <a:srgbClr val="FFFF97"/>
          </a:solidFill>
          <a:ln>
            <a:solidFill>
              <a:srgbClr val="FF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N:\disc(Islam)\Mohammad\chinese\al-aqsa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82369"/>
            <a:ext cx="7056784" cy="529895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95736" y="1196752"/>
            <a:ext cx="5102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spc="50" dirty="0" smtClean="0">
                <a:ln w="28575" cmpd="sng">
                  <a:noFill/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那兒是阿克薩清真寺</a:t>
            </a:r>
            <a:r>
              <a:rPr lang="en-US" altLang="zh-TW" sz="4000" b="1" spc="50" dirty="0" smtClean="0">
                <a:ln w="28575" cmpd="sng">
                  <a:noFill/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?</a:t>
            </a:r>
            <a:endParaRPr lang="zh-TW" altLang="en-US" sz="4000" b="1" spc="50" dirty="0">
              <a:ln w="28575" cmpd="sng">
                <a:noFill/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83568" y="188640"/>
            <a:ext cx="779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耶路撒冷</a:t>
            </a:r>
            <a:r>
              <a:rPr lang="zh-TW" altLang="en-US" sz="4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阿克薩清真寺</a:t>
            </a:r>
            <a:endParaRPr lang="zh-HK" altLang="en-US" sz="4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444208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04453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(43)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82011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rgbClr val="FFFF97"/>
                </a:solidFill>
              </a:rPr>
              <a:t>616</a:t>
            </a:r>
          </a:p>
        </p:txBody>
      </p:sp>
      <p:sp>
        <p:nvSpPr>
          <p:cNvPr id="9" name="Oval 8"/>
          <p:cNvSpPr/>
          <p:nvPr/>
        </p:nvSpPr>
        <p:spPr>
          <a:xfrm>
            <a:off x="6516216" y="2060848"/>
            <a:ext cx="72008" cy="72008"/>
          </a:xfrm>
          <a:prstGeom prst="ellipse">
            <a:avLst/>
          </a:prstGeom>
          <a:solidFill>
            <a:srgbClr val="FFFF97"/>
          </a:solidFill>
          <a:ln>
            <a:solidFill>
              <a:srgbClr val="FF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N:\disc(Islam)\Mohammad\chinese\al-aqsa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82369"/>
            <a:ext cx="7056784" cy="5298959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>
            <a:off x="5292080" y="4725144"/>
            <a:ext cx="2520280" cy="864096"/>
          </a:xfrm>
          <a:prstGeom prst="wedgeRoundRectCallout">
            <a:avLst>
              <a:gd name="adj1" fmla="val -82762"/>
              <a:gd name="adj2" fmla="val -8224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50" dirty="0" smtClean="0">
                <a:ln w="28575" cmpd="sng">
                  <a:noFill/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阿克薩清真寺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580112" y="1484784"/>
            <a:ext cx="2520280" cy="864096"/>
          </a:xfrm>
          <a:prstGeom prst="wedgeRoundRectCallout">
            <a:avLst>
              <a:gd name="adj1" fmla="val -74630"/>
              <a:gd name="adj2" fmla="val 9473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50" dirty="0" smtClean="0">
                <a:ln w="28575" cmpd="sng">
                  <a:noFill/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金頂清真寺</a:t>
            </a: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081791"/>
            <a:ext cx="9144000" cy="469441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圓角矩形 36"/>
          <p:cNvSpPr/>
          <p:nvPr/>
        </p:nvSpPr>
        <p:spPr>
          <a:xfrm>
            <a:off x="2915816" y="2420888"/>
            <a:ext cx="5976664" cy="3096344"/>
          </a:xfrm>
          <a:prstGeom prst="roundRect">
            <a:avLst>
              <a:gd name="adj" fmla="val 671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穆罕默德之名源於阿拉伯字根</a:t>
            </a:r>
            <a:r>
              <a:rPr lang="en-US" altLang="zh-TW" sz="2400" dirty="0" smtClean="0"/>
              <a:t>Hamada,</a:t>
            </a:r>
            <a:r>
              <a:rPr lang="zh-TW" altLang="en-US" sz="2400" dirty="0" smtClean="0"/>
              <a:t>意即「 讚美、頌揚」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祖父：阿卜杜勒</a:t>
            </a:r>
            <a:r>
              <a:rPr lang="en-US" altLang="zh-TW" sz="2400" dirty="0" smtClean="0"/>
              <a:t>•</a:t>
            </a:r>
            <a:r>
              <a:rPr lang="zh-TW" altLang="en-US" sz="2400" dirty="0" smtClean="0"/>
              <a:t>穆塔里布</a:t>
            </a:r>
            <a:r>
              <a:rPr lang="en-US" altLang="zh-TW" sz="2400" dirty="0" smtClean="0"/>
              <a:t>(</a:t>
            </a:r>
            <a:r>
              <a:rPr lang="en-US" altLang="zh-TW" sz="2400" dirty="0" err="1" smtClean="0"/>
              <a:t>Abd</a:t>
            </a:r>
            <a:r>
              <a:rPr lang="en-US" altLang="zh-TW" sz="2400" dirty="0" smtClean="0"/>
              <a:t> Al-</a:t>
            </a:r>
            <a:r>
              <a:rPr lang="en-US" altLang="zh-TW" sz="2400" dirty="0" err="1" smtClean="0"/>
              <a:t>Muttalib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；父：阿都拉</a:t>
            </a:r>
            <a:r>
              <a:rPr lang="en-US" altLang="zh-TW" sz="2400" dirty="0" smtClean="0"/>
              <a:t>(Abdullah)</a:t>
            </a:r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阿</a:t>
            </a:r>
            <a:r>
              <a:rPr lang="zh-TW" altLang="en-US" sz="2400" dirty="0"/>
              <a:t>都拉在穆罕默德出生前已因病去世</a:t>
            </a:r>
            <a:r>
              <a:rPr lang="zh-TW" altLang="en-US" sz="2400" dirty="0" smtClean="0"/>
              <a:t>，而穆</a:t>
            </a:r>
            <a:r>
              <a:rPr lang="zh-TW" altLang="en-US" sz="2400" dirty="0"/>
              <a:t>罕默</a:t>
            </a:r>
            <a:r>
              <a:rPr lang="zh-TW" altLang="en-US" sz="2400" dirty="0" smtClean="0"/>
              <a:t>德的母親是阿</a:t>
            </a:r>
            <a:r>
              <a:rPr lang="zh-TW" altLang="en-US" sz="2400" dirty="0"/>
              <a:t>米娜</a:t>
            </a:r>
            <a:r>
              <a:rPr lang="en-US" altLang="zh-TW" sz="2400" dirty="0"/>
              <a:t>(</a:t>
            </a:r>
            <a:r>
              <a:rPr lang="en-US" altLang="zh-TW" sz="2400" dirty="0" err="1"/>
              <a:t>Amina</a:t>
            </a:r>
            <a:r>
              <a:rPr lang="en-US" altLang="zh-TW" sz="2400" dirty="0"/>
              <a:t> bin </a:t>
            </a:r>
            <a:r>
              <a:rPr lang="en-US" altLang="zh-TW" sz="2400" dirty="0" err="1"/>
              <a:t>Wahab</a:t>
            </a:r>
            <a:r>
              <a:rPr lang="en-US" altLang="zh-TW" sz="2400" dirty="0" smtClean="0"/>
              <a:t>)</a:t>
            </a:r>
            <a:endParaRPr lang="en-US" altLang="zh-TW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67544" y="188640"/>
            <a:ext cx="8352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誕生及嬰孩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時期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(570)</a:t>
            </a:r>
            <a:endParaRPr lang="zh-TW" altLang="en-US" sz="4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2622240" cy="1944216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爆炸 1 2"/>
          <p:cNvSpPr/>
          <p:nvPr/>
        </p:nvSpPr>
        <p:spPr>
          <a:xfrm>
            <a:off x="251520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467224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9531" t="17567" r="7470" b="7768"/>
          <a:stretch>
            <a:fillRect/>
          </a:stretch>
        </p:blipFill>
        <p:spPr bwMode="auto">
          <a:xfrm>
            <a:off x="755576" y="1556792"/>
            <a:ext cx="756084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由</a:t>
            </a:r>
            <a:r>
              <a:rPr lang="zh-TW" altLang="zh-TW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麥加</a:t>
            </a:r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到</a:t>
            </a:r>
            <a:r>
              <a:rPr lang="zh-TW" altLang="zh-TW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耶路撒冷</a:t>
            </a:r>
            <a:r>
              <a:rPr lang="zh-TW" altLang="en-US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要多少時間</a:t>
            </a:r>
            <a:r>
              <a:rPr lang="en-US" altLang="zh-TW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88024" y="3212976"/>
            <a:ext cx="1224136" cy="576064"/>
            <a:chOff x="4860032" y="3356992"/>
            <a:chExt cx="1224136" cy="576064"/>
          </a:xfrm>
        </p:grpSpPr>
        <p:sp>
          <p:nvSpPr>
            <p:cNvPr id="10" name="Rectangular Callout 9"/>
            <p:cNvSpPr/>
            <p:nvPr/>
          </p:nvSpPr>
          <p:spPr>
            <a:xfrm>
              <a:off x="4860032" y="3356992"/>
              <a:ext cx="1224136" cy="576064"/>
            </a:xfrm>
            <a:prstGeom prst="wedgeRectCallout">
              <a:avLst>
                <a:gd name="adj1" fmla="val -73755"/>
                <a:gd name="adj2" fmla="val 8439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      </a:t>
              </a:r>
              <a:r>
                <a:rPr lang="en-US" altLang="zh-TW" dirty="0" smtClean="0"/>
                <a:t>3</a:t>
              </a:r>
              <a:r>
                <a:rPr lang="zh-TW" altLang="en-US" dirty="0" smtClean="0"/>
                <a:t>個月</a:t>
              </a:r>
              <a:endParaRPr lang="zh-TW" altLang="en-US" dirty="0"/>
            </a:p>
          </p:txBody>
        </p:sp>
        <p:pic>
          <p:nvPicPr>
            <p:cNvPr id="2051" name="Picture 3" descr="C:\Users\zh.ITEDT47\AppData\Local\Microsoft\Windows\Temporary Internet Files\Content.IE5\0K4AGHLA\man-silhouette-walking-13260-large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60032" y="3429000"/>
              <a:ext cx="322023" cy="432048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4684484" y="4173790"/>
            <a:ext cx="576064" cy="288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Oval 7"/>
          <p:cNvSpPr/>
          <p:nvPr/>
        </p:nvSpPr>
        <p:spPr>
          <a:xfrm>
            <a:off x="5148064" y="5301208"/>
            <a:ext cx="648072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Oval 8"/>
          <p:cNvSpPr/>
          <p:nvPr/>
        </p:nvSpPr>
        <p:spPr>
          <a:xfrm>
            <a:off x="3563888" y="1988840"/>
            <a:ext cx="79208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90082"/>
            <a:ext cx="9144000" cy="46778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1520" y="188640"/>
            <a:ext cx="82156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穆聖會見雅特里布人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(620-624)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843808" y="2492896"/>
            <a:ext cx="6048672" cy="381642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西元</a:t>
            </a:r>
            <a:r>
              <a:rPr lang="en-US" altLang="zh-TW" sz="2200" dirty="0" smtClean="0">
                <a:latin typeface="+mn-ea"/>
              </a:rPr>
              <a:t>620</a:t>
            </a:r>
            <a:r>
              <a:rPr lang="zh-TW" altLang="en-US" sz="2200" dirty="0" smtClean="0">
                <a:latin typeface="+mn-ea"/>
              </a:rPr>
              <a:t>年穆聖在朝覲時</a:t>
            </a:r>
            <a:r>
              <a:rPr lang="zh-TW" altLang="en-US" sz="2200" dirty="0" smtClean="0">
                <a:latin typeface="標楷體"/>
                <a:ea typeface="標楷體"/>
              </a:rPr>
              <a:t>，</a:t>
            </a:r>
            <a:r>
              <a:rPr lang="zh-TW" altLang="en-US" sz="2200" dirty="0" smtClean="0">
                <a:latin typeface="+mn-ea"/>
              </a:rPr>
              <a:t>會見了從</a:t>
            </a:r>
            <a:r>
              <a:rPr lang="zh-TW" altLang="en-US" sz="2200" dirty="0" smtClean="0"/>
              <a:t>雅特里布（</a:t>
            </a:r>
            <a:r>
              <a:rPr lang="en-US" altLang="zh-TW" sz="2200" dirty="0" err="1" smtClean="0"/>
              <a:t>Yathrib</a:t>
            </a:r>
            <a:r>
              <a:rPr lang="en-US" altLang="zh-TW" sz="2200" dirty="0" smtClean="0"/>
              <a:t>)</a:t>
            </a:r>
            <a:r>
              <a:rPr lang="zh-TW" altLang="en-US" sz="2200" dirty="0" smtClean="0"/>
              <a:t> 來的六位客人</a:t>
            </a:r>
            <a:r>
              <a:rPr lang="zh-TW" altLang="en-US" sz="2200" dirty="0" smtClean="0">
                <a:latin typeface="新細明體"/>
                <a:ea typeface="新細明體"/>
              </a:rPr>
              <a:t>，並向他們講解伊斯蘭教</a:t>
            </a:r>
            <a:r>
              <a:rPr lang="zh-TW" altLang="en-US" sz="2200" dirty="0" smtClean="0">
                <a:latin typeface="+mn-ea"/>
              </a:rPr>
              <a:t>，他們相信穆聖的話</a:t>
            </a:r>
            <a:r>
              <a:rPr lang="zh-TW" altLang="en-US" sz="2200" dirty="0" smtClean="0">
                <a:latin typeface="標楷體"/>
                <a:ea typeface="標楷體"/>
              </a:rPr>
              <a:t>，</a:t>
            </a:r>
            <a:r>
              <a:rPr lang="zh-TW" altLang="en-US" sz="2200" dirty="0" smtClean="0">
                <a:latin typeface="+mn-ea"/>
              </a:rPr>
              <a:t>回城後向其他族人傳教</a:t>
            </a:r>
            <a:r>
              <a:rPr lang="zh-TW" altLang="en-US" sz="2200" dirty="0" smtClean="0">
                <a:latin typeface="標楷體"/>
                <a:ea typeface="標楷體"/>
              </a:rPr>
              <a:t>。</a:t>
            </a:r>
            <a:endParaRPr lang="en-US" altLang="zh-TW" sz="2200" dirty="0" smtClean="0">
              <a:latin typeface="標楷體"/>
              <a:ea typeface="標楷體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第二年</a:t>
            </a:r>
            <a:r>
              <a:rPr lang="en-US" altLang="zh-TW" sz="2200" dirty="0" smtClean="0">
                <a:latin typeface="+mn-ea"/>
              </a:rPr>
              <a:t>(621</a:t>
            </a:r>
            <a:r>
              <a:rPr lang="zh-TW" altLang="en-US" sz="2200" dirty="0" smtClean="0">
                <a:latin typeface="+mn-ea"/>
              </a:rPr>
              <a:t>年</a:t>
            </a:r>
            <a:r>
              <a:rPr lang="en-US" altLang="zh-TW" sz="2200" dirty="0" smtClean="0">
                <a:latin typeface="+mn-ea"/>
              </a:rPr>
              <a:t>)</a:t>
            </a:r>
            <a:r>
              <a:rPr lang="zh-TW" altLang="en-US" sz="2200" dirty="0" smtClean="0">
                <a:latin typeface="+mn-ea"/>
              </a:rPr>
              <a:t>朝覲時再與穆聖會面及表示效忠</a:t>
            </a:r>
            <a:r>
              <a:rPr lang="zh-TW" altLang="en-US" sz="2200" dirty="0" smtClean="0">
                <a:latin typeface="新細明體"/>
                <a:ea typeface="新細明體"/>
              </a:rPr>
              <a:t>。</a:t>
            </a:r>
            <a:endParaRPr lang="en-US" altLang="zh-TW" sz="2200" dirty="0" smtClean="0">
              <a:latin typeface="新細明體"/>
              <a:ea typeface="新細明體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sz="2200" dirty="0" smtClean="0">
                <a:latin typeface="新細明體"/>
                <a:ea typeface="新細明體"/>
              </a:rPr>
              <a:t>622</a:t>
            </a:r>
            <a:r>
              <a:rPr lang="zh-TW" altLang="en-US" sz="2200" dirty="0" smtClean="0">
                <a:latin typeface="新細明體"/>
                <a:ea typeface="新細明體"/>
              </a:rPr>
              <a:t>年</a:t>
            </a:r>
            <a:r>
              <a:rPr lang="zh-TW" altLang="en-US" sz="2200" dirty="0" smtClean="0">
                <a:latin typeface="+mn-ea"/>
              </a:rPr>
              <a:t>朝覲時帶著另外七十多人於朝覲時向穆聖表示效忠</a:t>
            </a:r>
            <a:r>
              <a:rPr lang="zh-TW" altLang="en-US" sz="2200" dirty="0" smtClean="0">
                <a:latin typeface="新細明體"/>
                <a:ea typeface="新細明體"/>
              </a:rPr>
              <a:t>。由於當時</a:t>
            </a:r>
            <a:r>
              <a:rPr lang="zh-TW" altLang="en-US" sz="2200" dirty="0" smtClean="0"/>
              <a:t>該城的領袖們正瀕臨內戰，故希望能</a:t>
            </a:r>
            <a:r>
              <a:rPr lang="zh-TW" altLang="en-US" sz="2200" dirty="0" smtClean="0">
                <a:latin typeface="+mn-ea"/>
              </a:rPr>
              <a:t>邀請</a:t>
            </a:r>
            <a:r>
              <a:rPr lang="zh-TW" altLang="en-US" sz="2200" dirty="0" smtClean="0"/>
              <a:t>以精明著稱的</a:t>
            </a:r>
            <a:r>
              <a:rPr lang="zh-TW" altLang="en-US" sz="2200" dirty="0" smtClean="0">
                <a:latin typeface="+mn-ea"/>
              </a:rPr>
              <a:t>穆聖到</a:t>
            </a:r>
            <a:r>
              <a:rPr lang="zh-TW" altLang="en-US" sz="2200" dirty="0" smtClean="0"/>
              <a:t>雅特里布為他們調停紛爭。</a:t>
            </a:r>
            <a:endParaRPr lang="en-US" altLang="zh-TW" sz="22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6772716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588224" y="17530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</a:rPr>
              <a:t>620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20014" y="2060848"/>
            <a:ext cx="72008" cy="10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爆炸 1 4"/>
          <p:cNvSpPr/>
          <p:nvPr/>
        </p:nvSpPr>
        <p:spPr>
          <a:xfrm>
            <a:off x="7051804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90082"/>
            <a:ext cx="9144000" cy="46778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1520" y="188640"/>
            <a:ext cx="82156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聖及信衆遷往默地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那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(620-624)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5940152" y="2492896"/>
            <a:ext cx="3096344" cy="3140373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穆聖的族人密謀行刺穆聖。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怎樣行刺穆聖</a:t>
            </a:r>
            <a:r>
              <a:rPr lang="en-US" altLang="zh-TW" sz="2400" dirty="0" smtClean="0">
                <a:latin typeface="+mn-ea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成功嗎</a:t>
            </a:r>
            <a:r>
              <a:rPr lang="en-US" altLang="zh-TW" sz="2400" dirty="0" smtClean="0">
                <a:latin typeface="+mn-ea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他如何能成功到達默地那</a:t>
            </a:r>
            <a:r>
              <a:rPr lang="en-US" altLang="zh-TW" sz="2400" dirty="0" smtClean="0">
                <a:latin typeface="+mn-ea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altLang="zh-TW" sz="2400" dirty="0" smtClean="0"/>
          </a:p>
        </p:txBody>
      </p:sp>
      <p:sp>
        <p:nvSpPr>
          <p:cNvPr id="5" name="爆炸 1 4"/>
          <p:cNvSpPr/>
          <p:nvPr/>
        </p:nvSpPr>
        <p:spPr>
          <a:xfrm>
            <a:off x="702027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903171" y="2288069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8" name="escape_from_makk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5760640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escape_from_makka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96552" y="0"/>
            <a:ext cx="9896028" cy="659735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90082"/>
            <a:ext cx="9144000" cy="46778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1520" y="188640"/>
            <a:ext cx="82156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聖及信衆遷往默地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那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(620-624)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5292080" y="2492896"/>
            <a:ext cx="3744416" cy="3960440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伊斯蘭曆法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元年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由穆</a:t>
            </a:r>
            <a:r>
              <a:rPr lang="zh-TW" altLang="en-US" sz="2400" dirty="0"/>
              <a:t>聖</a:t>
            </a:r>
            <a:r>
              <a:rPr lang="zh-TW" altLang="en-US" sz="2400" dirty="0" smtClean="0"/>
              <a:t>及信</a:t>
            </a:r>
            <a:r>
              <a:rPr lang="zh-TW" altLang="en-US" sz="2400" dirty="0"/>
              <a:t>衆遷</a:t>
            </a:r>
            <a:r>
              <a:rPr lang="zh-TW" altLang="en-US" sz="2400" dirty="0" smtClean="0"/>
              <a:t>往</a:t>
            </a:r>
            <a:r>
              <a:rPr lang="zh-TW" altLang="en-US" sz="2400" dirty="0"/>
              <a:t>雅特里布</a:t>
            </a:r>
            <a:r>
              <a:rPr lang="zh-TW" altLang="en-US" sz="2400" dirty="0" smtClean="0"/>
              <a:t>（</a:t>
            </a:r>
            <a:r>
              <a:rPr lang="en-US" altLang="zh-TW" sz="2400" dirty="0" err="1"/>
              <a:t>Yathrib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開始。</a:t>
            </a:r>
            <a:endParaRPr lang="en-US" altLang="zh-TW" sz="2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雅</a:t>
            </a:r>
            <a:r>
              <a:rPr lang="zh-TW" altLang="en-US" sz="2400" dirty="0"/>
              <a:t>特里布</a:t>
            </a:r>
            <a:r>
              <a:rPr lang="zh-TW" altLang="en-US" sz="2400" dirty="0" smtClean="0"/>
              <a:t>不久</a:t>
            </a:r>
            <a:r>
              <a:rPr lang="zh-TW" altLang="en-US" sz="2400" dirty="0"/>
              <a:t>易名為默地那（</a:t>
            </a:r>
            <a:r>
              <a:rPr lang="en-US" altLang="zh-TW" sz="2400" dirty="0"/>
              <a:t>Medina)</a:t>
            </a:r>
            <a:r>
              <a:rPr lang="zh-TW" altLang="en-US" sz="2400" dirty="0"/>
              <a:t>，意即聖人之城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穆聖在</a:t>
            </a:r>
            <a:r>
              <a:rPr lang="zh-TW" altLang="en-US" sz="2400" dirty="0"/>
              <a:t>這裡建立了第一個穆斯</a:t>
            </a:r>
            <a:r>
              <a:rPr lang="zh-TW" altLang="en-US" sz="2400" dirty="0" smtClean="0"/>
              <a:t>林社</a:t>
            </a:r>
            <a:r>
              <a:rPr lang="zh-TW" altLang="en-US" sz="2400" dirty="0"/>
              <a:t>羣，並逐漸贏得更多人的支持。</a:t>
            </a:r>
            <a:endParaRPr lang="en-US" altLang="zh-TW" sz="2400" dirty="0" smtClean="0"/>
          </a:p>
        </p:txBody>
      </p:sp>
      <p:sp>
        <p:nvSpPr>
          <p:cNvPr id="5" name="爆炸 1 4"/>
          <p:cNvSpPr/>
          <p:nvPr/>
        </p:nvSpPr>
        <p:spPr>
          <a:xfrm>
            <a:off x="702027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903171" y="2288069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8" name="welcome_to_madina_0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6512" y="2612910"/>
            <a:ext cx="5328592" cy="35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welcome_to_madina_0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52536" y="0"/>
            <a:ext cx="9680004" cy="645333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4724"/>
            <a:ext cx="9144000" cy="46885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1560" y="188639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征戰期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(62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-62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87824" y="2492896"/>
            <a:ext cx="5904656" cy="3140373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/>
              <a:t>麥加古萊氏族對穆聖的新成就不敢輕易放過，先是小衝突，繼而在三年內進行三次的戰鬥</a:t>
            </a:r>
            <a:r>
              <a:rPr lang="zh-TW" altLang="en-US" sz="2200" dirty="0" smtClean="0"/>
              <a:t>。</a:t>
            </a:r>
            <a:endParaRPr lang="en-US" altLang="zh-TW" sz="22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/>
              <a:t>穆</a:t>
            </a:r>
            <a:r>
              <a:rPr lang="zh-TW" altLang="en-US" sz="2200" dirty="0"/>
              <a:t>斯林在第一場戰勝（</a:t>
            </a:r>
            <a:r>
              <a:rPr lang="en-US" altLang="zh-TW" sz="2200" dirty="0"/>
              <a:t>624</a:t>
            </a:r>
            <a:r>
              <a:rPr lang="zh-TW" altLang="en-US" sz="2200" dirty="0" smtClean="0"/>
              <a:t>年，</a:t>
            </a:r>
            <a:r>
              <a:rPr lang="zh-TW" altLang="en-US" sz="2200" dirty="0"/>
              <a:t>百德里之戰 </a:t>
            </a:r>
            <a:r>
              <a:rPr lang="en-US" altLang="zh-TW" sz="2200" dirty="0"/>
              <a:t>Battle of </a:t>
            </a:r>
            <a:r>
              <a:rPr lang="en-US" altLang="zh-TW" sz="2200" dirty="0" err="1"/>
              <a:t>Badr</a:t>
            </a:r>
            <a:r>
              <a:rPr lang="zh-TW" altLang="en-US" sz="2200" dirty="0" smtClean="0"/>
              <a:t>）；</a:t>
            </a:r>
            <a:endParaRPr lang="en-US" altLang="zh-TW" sz="22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/>
              <a:t>敗</a:t>
            </a:r>
            <a:r>
              <a:rPr lang="zh-TW" altLang="en-US" sz="2200" dirty="0"/>
              <a:t>於第二場（</a:t>
            </a:r>
            <a:r>
              <a:rPr lang="en-US" altLang="zh-TW" sz="2200" dirty="0"/>
              <a:t>625</a:t>
            </a:r>
            <a:r>
              <a:rPr lang="zh-TW" altLang="en-US" sz="2200" dirty="0" smtClean="0"/>
              <a:t>年，</a:t>
            </a:r>
            <a:r>
              <a:rPr lang="zh-TW" altLang="en-US" sz="2200" dirty="0"/>
              <a:t>浩德之役 </a:t>
            </a:r>
            <a:r>
              <a:rPr lang="en-US" altLang="zh-TW" sz="2200" dirty="0"/>
              <a:t>Battle of </a:t>
            </a:r>
            <a:r>
              <a:rPr lang="en-US" altLang="zh-TW" sz="2200" dirty="0" err="1"/>
              <a:t>Uhud</a:t>
            </a:r>
            <a:r>
              <a:rPr lang="en-US" altLang="zh-TW" sz="2200" dirty="0"/>
              <a:t>)</a:t>
            </a:r>
            <a:r>
              <a:rPr lang="zh-TW" altLang="en-US" sz="2200" dirty="0" smtClean="0"/>
              <a:t>；</a:t>
            </a:r>
            <a:endParaRPr lang="en-US" altLang="zh-TW" sz="22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/>
              <a:t>和</a:t>
            </a:r>
            <a:r>
              <a:rPr lang="zh-TW" altLang="en-US" sz="2200" dirty="0"/>
              <a:t>於第三場（</a:t>
            </a:r>
            <a:r>
              <a:rPr lang="en-US" altLang="zh-TW" sz="2200" dirty="0" smtClean="0"/>
              <a:t>626</a:t>
            </a:r>
            <a:r>
              <a:rPr lang="zh-TW" altLang="en-US" sz="2200" dirty="0" smtClean="0"/>
              <a:t>年圍</a:t>
            </a:r>
            <a:r>
              <a:rPr lang="zh-TW" altLang="en-US" sz="2200" dirty="0"/>
              <a:t>攻默地那之濠溝之</a:t>
            </a:r>
            <a:r>
              <a:rPr lang="zh-TW" altLang="en-US" sz="2200" dirty="0" smtClean="0"/>
              <a:t>戰）。</a:t>
            </a:r>
            <a:endParaRPr lang="en-US" altLang="zh-TW" sz="2200" dirty="0" smtClean="0"/>
          </a:p>
        </p:txBody>
      </p:sp>
      <p:sp>
        <p:nvSpPr>
          <p:cNvPr id="5" name="爆炸 1 4"/>
          <p:cNvSpPr/>
          <p:nvPr/>
        </p:nvSpPr>
        <p:spPr>
          <a:xfrm>
            <a:off x="7740352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爆炸 1 5"/>
          <p:cNvSpPr/>
          <p:nvPr/>
        </p:nvSpPr>
        <p:spPr>
          <a:xfrm>
            <a:off x="8244408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7956376" y="2102396"/>
            <a:ext cx="312564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645343" y="224641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7671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1266" name="Picture 2" descr="http://nocompulsion.com/wp-content/uploads/2014/09/Muslim-war-300x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30" y="2852936"/>
            <a:ext cx="285750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4724"/>
            <a:ext cx="9144000" cy="46885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18863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簽訂侯代比亞協議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Treaty of </a:t>
            </a:r>
            <a:r>
              <a:rPr lang="en-US" altLang="zh-TW" sz="4000" b="1" dirty="0" err="1" smtClean="0">
                <a:solidFill>
                  <a:srgbClr val="FFFF00"/>
                </a:solidFill>
              </a:rPr>
              <a:t>Hudaybiyyah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555776" y="2492896"/>
            <a:ext cx="6336704" cy="3096344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zh-TW" sz="2400" dirty="0" smtClean="0"/>
              <a:t>628</a:t>
            </a:r>
            <a:r>
              <a:rPr lang="zh-TW" altLang="en-US" sz="2400" dirty="0"/>
              <a:t>年</a:t>
            </a:r>
            <a:r>
              <a:rPr lang="en-US" altLang="zh-TW" sz="2400" dirty="0"/>
              <a:t>3</a:t>
            </a:r>
            <a:r>
              <a:rPr lang="zh-TW" altLang="en-US" sz="2400" dirty="0"/>
              <a:t>月</a:t>
            </a:r>
            <a:r>
              <a:rPr lang="zh-TW" altLang="en-US" sz="2400" dirty="0" smtClean="0"/>
              <a:t>，穆聖帶同約</a:t>
            </a:r>
            <a:r>
              <a:rPr lang="en-US" altLang="zh-TW" sz="2400" dirty="0" smtClean="0"/>
              <a:t>1,400</a:t>
            </a:r>
            <a:r>
              <a:rPr lang="zh-TW" altLang="en-US" sz="2400" dirty="0" smtClean="0"/>
              <a:t>名穆斯林希望回麥加朝覲</a:t>
            </a:r>
            <a:endParaRPr lang="en-US" altLang="zh-TW" sz="2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朝覲基本是阿拉伯文傳統宗教活動</a:t>
            </a:r>
            <a:endParaRPr lang="en-US" altLang="zh-TW" sz="2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當穆</a:t>
            </a:r>
            <a:r>
              <a:rPr lang="zh-TW" altLang="en-US" sz="2400" smtClean="0"/>
              <a:t>聖朝覲團</a:t>
            </a:r>
            <a:r>
              <a:rPr lang="zh-HK" altLang="zh-TW" sz="2400" dirty="0" smtClean="0"/>
              <a:t>行至距麥加約9英里的侯代比亞村時，受到古萊</a:t>
            </a:r>
            <a:r>
              <a:rPr lang="zh-TW" altLang="en-US" sz="2400" dirty="0" smtClean="0"/>
              <a:t>氏派來的人</a:t>
            </a:r>
            <a:r>
              <a:rPr lang="zh-HK" altLang="zh-TW" sz="2400" dirty="0" smtClean="0"/>
              <a:t>阻攔。</a:t>
            </a:r>
            <a:endParaRPr lang="en-US" altLang="zh-HK" sz="2400" dirty="0" smtClean="0"/>
          </a:p>
        </p:txBody>
      </p:sp>
      <p:sp>
        <p:nvSpPr>
          <p:cNvPr id="6" name="爆炸 1 5"/>
          <p:cNvSpPr/>
          <p:nvPr/>
        </p:nvSpPr>
        <p:spPr>
          <a:xfrm>
            <a:off x="8244408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45343" y="224641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7671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4098" name="Picture 2" descr="N:\disc(Islam)\Mohammad\chinese\Makka-76.jpg"/>
          <p:cNvPicPr>
            <a:picLocks noChangeAspect="1" noChangeArrowheads="1"/>
          </p:cNvPicPr>
          <p:nvPr/>
        </p:nvPicPr>
        <p:blipFill>
          <a:blip r:embed="rId3" cstate="print"/>
          <a:srcRect b="6536"/>
          <a:stretch>
            <a:fillRect/>
          </a:stretch>
        </p:blipFill>
        <p:spPr bwMode="auto">
          <a:xfrm>
            <a:off x="595794" y="2809726"/>
            <a:ext cx="1944687" cy="2059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4724"/>
            <a:ext cx="9144000" cy="46885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18863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簽訂侯代比亞協議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Treaty of </a:t>
            </a:r>
            <a:r>
              <a:rPr lang="en-US" altLang="zh-TW" sz="4000" b="1" dirty="0" err="1" smtClean="0">
                <a:solidFill>
                  <a:srgbClr val="FFFF00"/>
                </a:solidFill>
              </a:rPr>
              <a:t>Hudaybiyyah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555776" y="2492896"/>
            <a:ext cx="6336704" cy="3024336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穆聖委派</a:t>
            </a:r>
            <a:r>
              <a:rPr lang="zh-HK" altLang="zh-TW" sz="2400" dirty="0" smtClean="0"/>
              <a:t>奧斯曼·本·阿凡</a:t>
            </a:r>
            <a:r>
              <a:rPr lang="zh-TW" altLang="en-US" sz="2400" dirty="0" smtClean="0"/>
              <a:t>到</a:t>
            </a:r>
            <a:r>
              <a:rPr lang="zh-HK" altLang="zh-TW" sz="2400" dirty="0" smtClean="0"/>
              <a:t>麥加城內進行</a:t>
            </a:r>
            <a:r>
              <a:rPr lang="zh-TW" altLang="en-US" sz="2400" dirty="0" smtClean="0"/>
              <a:t>談</a:t>
            </a:r>
            <a:r>
              <a:rPr lang="zh-HK" altLang="zh-TW" sz="2400" dirty="0" smtClean="0"/>
              <a:t>判</a:t>
            </a:r>
            <a:r>
              <a:rPr lang="zh-HK" altLang="en-US" sz="2400" dirty="0" smtClean="0">
                <a:latin typeface="PMingLiU"/>
                <a:ea typeface="PMingLiU"/>
              </a:rPr>
              <a:t>，</a:t>
            </a:r>
            <a:r>
              <a:rPr lang="zh-TW" altLang="en-US" sz="2400" dirty="0" smtClean="0">
                <a:latin typeface="PMingLiU"/>
                <a:ea typeface="PMingLiU"/>
              </a:rPr>
              <a:t>後卻</a:t>
            </a:r>
            <a:r>
              <a:rPr lang="zh-HK" altLang="zh-TW" sz="2400" dirty="0" smtClean="0"/>
              <a:t>被扣留。</a:t>
            </a:r>
            <a:endParaRPr lang="en-US" altLang="zh-HK" sz="2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HK" altLang="zh-TW" sz="2400" dirty="0" smtClean="0"/>
              <a:t>古萊</a:t>
            </a:r>
            <a:r>
              <a:rPr lang="zh-TW" altLang="en-US" sz="2400" dirty="0" smtClean="0"/>
              <a:t>氏</a:t>
            </a:r>
            <a:r>
              <a:rPr lang="zh-HK" altLang="zh-TW" sz="2400" dirty="0" smtClean="0"/>
              <a:t>人在兩次突襲穆斯林駐地失敗後，同意放回奧斯曼。</a:t>
            </a:r>
            <a:endParaRPr lang="en-US" altLang="zh-HK" sz="2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HK" altLang="zh-TW" sz="2400" dirty="0" smtClean="0"/>
              <a:t>後雙方在穆斯林駐地進行了談判，由阿里執筆，簽訂了著名的侯代比亞和約。</a:t>
            </a:r>
            <a:endParaRPr lang="en-US" altLang="zh-TW" sz="2400" dirty="0" smtClean="0"/>
          </a:p>
        </p:txBody>
      </p:sp>
      <p:sp>
        <p:nvSpPr>
          <p:cNvPr id="6" name="爆炸 1 5"/>
          <p:cNvSpPr/>
          <p:nvPr/>
        </p:nvSpPr>
        <p:spPr>
          <a:xfrm>
            <a:off x="8244408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45343" y="224641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7671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6498" name="Picture 2" descr="http://1.bp.blogspot.com/-vGV7ylmVJBQ/UHG_k49zazI/AAAAAAAAABg/fsyMFtMiVKc/s400/hudaib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30" y="2708920"/>
            <a:ext cx="2232248" cy="228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4724"/>
            <a:ext cx="9144000" cy="46885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18863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簽訂侯代比亞協議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Treaty of </a:t>
            </a:r>
            <a:r>
              <a:rPr lang="en-US" altLang="zh-TW" sz="4000" b="1" dirty="0" err="1" smtClean="0">
                <a:solidFill>
                  <a:srgbClr val="FFFF00"/>
                </a:solidFill>
              </a:rPr>
              <a:t>Hudaybiyyah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555776" y="2492896"/>
            <a:ext cx="6336704" cy="3384376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</a:pPr>
            <a:r>
              <a:rPr lang="zh-HK" altLang="zh-TW" sz="2200" dirty="0" smtClean="0"/>
              <a:t>和約的主要內容有：</a:t>
            </a:r>
            <a:endParaRPr lang="en-US" altLang="zh-HK" sz="22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HK" altLang="zh-TW" sz="2200" dirty="0" smtClean="0"/>
              <a:t>(1)雙方休戰10年。(2)未經主人允許而投奔穆罕默德信奉伊斯蘭教的古萊</a:t>
            </a:r>
            <a:r>
              <a:rPr lang="zh-TW" altLang="en-US" sz="2200" dirty="0" smtClean="0"/>
              <a:t>氏</a:t>
            </a:r>
            <a:r>
              <a:rPr lang="zh-HK" altLang="zh-TW" sz="2200" dirty="0" smtClean="0"/>
              <a:t>人，由穆罕默德負責退回。古萊</a:t>
            </a:r>
            <a:r>
              <a:rPr lang="zh-TW" altLang="en-US" sz="2200" dirty="0" smtClean="0"/>
              <a:t>氏</a:t>
            </a:r>
            <a:r>
              <a:rPr lang="zh-HK" altLang="zh-TW" sz="2200" dirty="0" smtClean="0"/>
              <a:t>人不負責退回來自穆罕默德方面的人。(3)願與古萊</a:t>
            </a:r>
            <a:r>
              <a:rPr lang="zh-TW" altLang="en-US" sz="2200" dirty="0" smtClean="0"/>
              <a:t>氏</a:t>
            </a:r>
            <a:r>
              <a:rPr lang="zh-HK" altLang="zh-TW" sz="2200" dirty="0" smtClean="0"/>
              <a:t>人締結盟約者可自便，願與穆罕默德締約者亦可自便，但古萊</a:t>
            </a:r>
            <a:r>
              <a:rPr lang="zh-TW" altLang="en-US" sz="2200" dirty="0" smtClean="0"/>
              <a:t>氏</a:t>
            </a:r>
            <a:r>
              <a:rPr lang="zh-HK" altLang="zh-TW" sz="2200" dirty="0" smtClean="0"/>
              <a:t>人除外。(4)穆罕默德率眾朝覲一事改在翌年進行。屆時進入麥加只能停留3天，除隨身佩刀外，不得攜帶任何武器。</a:t>
            </a:r>
            <a:endParaRPr lang="en-US" altLang="zh-TW" sz="2200" dirty="0" smtClean="0"/>
          </a:p>
        </p:txBody>
      </p:sp>
      <p:sp>
        <p:nvSpPr>
          <p:cNvPr id="6" name="爆炸 1 5"/>
          <p:cNvSpPr/>
          <p:nvPr/>
        </p:nvSpPr>
        <p:spPr>
          <a:xfrm>
            <a:off x="8244408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45343" y="224641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7671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6498" name="Picture 2" descr="http://1.bp.blogspot.com/-vGV7ylmVJBQ/UHG_k49zazI/AAAAAAAAABg/fsyMFtMiVKc/s400/hudaib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30" y="2708920"/>
            <a:ext cx="2232248" cy="228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081791"/>
            <a:ext cx="9144000" cy="469441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圓角矩形 36"/>
          <p:cNvSpPr/>
          <p:nvPr/>
        </p:nvSpPr>
        <p:spPr>
          <a:xfrm>
            <a:off x="2915816" y="2420888"/>
            <a:ext cx="5976664" cy="3206977"/>
          </a:xfrm>
          <a:prstGeom prst="roundRect">
            <a:avLst>
              <a:gd name="adj" fmla="val 671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依</a:t>
            </a:r>
            <a:r>
              <a:rPr lang="zh-TW" altLang="en-US" sz="2400" dirty="0"/>
              <a:t>當時麥加傳統</a:t>
            </a:r>
            <a:r>
              <a:rPr lang="zh-TW" altLang="en-US" sz="2400" dirty="0" smtClean="0"/>
              <a:t>，穆罕默德出生後便交</a:t>
            </a:r>
            <a:r>
              <a:rPr lang="zh-TW" altLang="en-US" sz="2400" dirty="0"/>
              <a:t>由遊牧民族的乳母哈里瑪（</a:t>
            </a:r>
            <a:r>
              <a:rPr lang="en-US" altLang="zh-TW" sz="2400" dirty="0"/>
              <a:t>Halima)</a:t>
            </a:r>
            <a:r>
              <a:rPr lang="zh-TW" altLang="en-US" sz="2400" dirty="0"/>
              <a:t>照顧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因</a:t>
            </a:r>
            <a:r>
              <a:rPr lang="zh-TW" altLang="en-US" sz="2400" dirty="0"/>
              <a:t>此</a:t>
            </a:r>
            <a:r>
              <a:rPr lang="zh-TW" altLang="en-US" sz="2400" dirty="0" smtClean="0"/>
              <a:t>，學會說純</a:t>
            </a:r>
            <a:r>
              <a:rPr lang="zh-TW" altLang="en-US" sz="2400" dirty="0"/>
              <a:t>正的阿拉伯</a:t>
            </a:r>
            <a:r>
              <a:rPr lang="zh-TW" altLang="en-US" sz="2400" dirty="0" smtClean="0"/>
              <a:t>語。</a:t>
            </a:r>
            <a:endParaRPr lang="en-US" altLang="zh-TW" sz="2400" dirty="0" smtClean="0"/>
          </a:p>
          <a:p>
            <a:pPr marL="180975" indent="-180975"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乳母哈里瑪的家境本是十分貧窮，但自從穆罕默德到她家居住後，得真主恩典，一家生活亦慢慢得到改善。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67544" y="188640"/>
            <a:ext cx="8352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誕生及嬰孩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時期</a:t>
            </a:r>
            <a:r>
              <a:rPr lang="en-US" altLang="zh-TW" sz="4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(570)</a:t>
            </a:r>
            <a:endParaRPr lang="zh-TW" altLang="en-US" sz="4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爆炸 1 2"/>
          <p:cNvSpPr/>
          <p:nvPr/>
        </p:nvSpPr>
        <p:spPr>
          <a:xfrm>
            <a:off x="251520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Picture 4" descr="https://encrypted-tbn3.gstatic.com/images?q=tbn:ANd9GcQTWDlK9boadoh05re8ftaEP29xsgdW8Ckh5d4K0ZzVIsZ69ib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08" y="2699566"/>
            <a:ext cx="2628900" cy="1733551"/>
          </a:xfrm>
          <a:prstGeom prst="rect">
            <a:avLst/>
          </a:prstGeom>
          <a:solidFill>
            <a:schemeClr val="tx1"/>
          </a:solidFill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67224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4724"/>
            <a:ext cx="9144000" cy="46885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1560" y="188639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穆聖四出傳播伊斯蘭教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(628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-629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59832" y="2492896"/>
            <a:ext cx="5904656" cy="3240360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雙</a:t>
            </a:r>
            <a:r>
              <a:rPr lang="zh-TW" altLang="en-US" sz="2200" dirty="0">
                <a:latin typeface="+mn-ea"/>
              </a:rPr>
              <a:t>方簽訂和</a:t>
            </a:r>
            <a:r>
              <a:rPr lang="zh-TW" altLang="en-US" sz="2200" dirty="0" smtClean="0">
                <a:latin typeface="+mn-ea"/>
              </a:rPr>
              <a:t>約後，穆聖及穆</a:t>
            </a:r>
            <a:r>
              <a:rPr lang="zh-TW" altLang="en-US" sz="2200" dirty="0">
                <a:latin typeface="+mn-ea"/>
              </a:rPr>
              <a:t>斯</a:t>
            </a:r>
            <a:r>
              <a:rPr lang="zh-TW" altLang="en-US" sz="2200" dirty="0" smtClean="0">
                <a:latin typeface="+mn-ea"/>
              </a:rPr>
              <a:t>林到阿拉伯內外傳達真主的訊息，穆斯林人數迅速增長。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至此，強弱的均勢已逆轉，穆聖及穆斯林的勢力已遠超於曾盛極一時的麥加人。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可惜，簽訂和約後不到兩年，麥加</a:t>
            </a:r>
            <a:r>
              <a:rPr lang="zh-TW" altLang="en-US" sz="2200" dirty="0">
                <a:latin typeface="+mn-ea"/>
              </a:rPr>
              <a:t>的盟</a:t>
            </a:r>
            <a:r>
              <a:rPr lang="zh-TW" altLang="en-US" sz="2200" dirty="0" smtClean="0">
                <a:latin typeface="+mn-ea"/>
              </a:rPr>
              <a:t>友違</a:t>
            </a:r>
            <a:r>
              <a:rPr lang="zh-TW" altLang="en-US" sz="2200" dirty="0">
                <a:latin typeface="+mn-ea"/>
              </a:rPr>
              <a:t>反協</a:t>
            </a:r>
            <a:r>
              <a:rPr lang="zh-TW" altLang="en-US" sz="2200" dirty="0" smtClean="0">
                <a:latin typeface="+mn-ea"/>
              </a:rPr>
              <a:t>議， 殺害了</a:t>
            </a:r>
            <a:r>
              <a:rPr lang="en-US" altLang="zh-TW" sz="2200" dirty="0" smtClean="0">
                <a:latin typeface="+mn-ea"/>
              </a:rPr>
              <a:t>20</a:t>
            </a:r>
            <a:r>
              <a:rPr lang="zh-TW" altLang="en-US" sz="2200" dirty="0" smtClean="0">
                <a:latin typeface="+mn-ea"/>
              </a:rPr>
              <a:t>名穆斯林。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zh-TW" sz="2200" dirty="0" smtClean="0">
                <a:latin typeface="+mn-ea"/>
              </a:rPr>
              <a:t>630</a:t>
            </a:r>
            <a:r>
              <a:rPr lang="zh-TW" altLang="en-US" sz="2200" dirty="0" smtClean="0">
                <a:latin typeface="+mn-ea"/>
              </a:rPr>
              <a:t>年</a:t>
            </a:r>
            <a:r>
              <a:rPr lang="en-US" altLang="zh-TW" sz="2200" dirty="0" smtClean="0">
                <a:latin typeface="+mn-ea"/>
              </a:rPr>
              <a:t>1</a:t>
            </a:r>
            <a:r>
              <a:rPr lang="zh-TW" altLang="en-US" sz="2200" dirty="0" smtClean="0">
                <a:latin typeface="+mn-ea"/>
              </a:rPr>
              <a:t>月，穆聖帶領一萬多穆斯林軍隊直迫麥加，並沿途獲其他族羣的加入。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endParaRPr lang="en-US" altLang="zh-TW" sz="2200" dirty="0" smtClean="0">
              <a:latin typeface="+mn-ea"/>
            </a:endParaRPr>
          </a:p>
        </p:txBody>
      </p:sp>
      <p:sp>
        <p:nvSpPr>
          <p:cNvPr id="6" name="爆炸 1 5"/>
          <p:cNvSpPr/>
          <p:nvPr/>
        </p:nvSpPr>
        <p:spPr>
          <a:xfrm>
            <a:off x="8244408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45343" y="2246412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176710" y="223128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www.loonwatch.com/wp-content/uploads/2012/04/ba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472"/>
          <a:stretch/>
        </p:blipFill>
        <p:spPr bwMode="auto">
          <a:xfrm>
            <a:off x="107504" y="2780928"/>
            <a:ext cx="2808312" cy="1958665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https://sp.yimg.com/xj/th?id=OIP.M8bad06155f336789cf0afa8d8d0745fco0&amp;pid=15.1&amp;P=0&amp;w=206&amp;h=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94" y="2708920"/>
            <a:ext cx="2966730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光復麥加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(630)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return_makk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16024" y="1052736"/>
            <a:ext cx="9540552" cy="63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3968"/>
            <a:ext cx="9144000" cy="471006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光復麥加</a:t>
            </a:r>
            <a:r>
              <a:rPr lang="en-US" altLang="zh-HK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(630)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843808" y="2492896"/>
            <a:ext cx="6048672" cy="3140373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穆聖要求穆斯林士兵不要傷害任何麥加人，除受到攻擊下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在</a:t>
            </a:r>
            <a:r>
              <a:rPr lang="zh-TW" altLang="en-US" sz="2200" dirty="0">
                <a:latin typeface="+mn-ea"/>
              </a:rPr>
              <a:t>兵不血</a:t>
            </a:r>
            <a:r>
              <a:rPr lang="zh-TW" altLang="en-US" sz="2200" dirty="0" smtClean="0">
                <a:latin typeface="+mn-ea"/>
              </a:rPr>
              <a:t>刄和平的</a:t>
            </a:r>
            <a:r>
              <a:rPr lang="zh-TW" altLang="en-US" sz="2200" dirty="0">
                <a:latin typeface="+mn-ea"/>
              </a:rPr>
              <a:t>情況下光復麥加，大多數的麥加人見大勢已去</a:t>
            </a:r>
            <a:r>
              <a:rPr lang="zh-TW" altLang="en-US" sz="2200" dirty="0" smtClean="0">
                <a:latin typeface="+mn-ea"/>
              </a:rPr>
              <a:t>，而穆聖向他們宣傳友好和平的訊息下</a:t>
            </a:r>
            <a:r>
              <a:rPr lang="zh-TW" altLang="en-US" sz="2200" dirty="0" smtClean="0">
                <a:latin typeface="標楷體"/>
                <a:ea typeface="標楷體"/>
              </a:rPr>
              <a:t>，</a:t>
            </a:r>
            <a:r>
              <a:rPr lang="zh-TW" altLang="en-US" sz="2200" dirty="0" smtClean="0">
                <a:latin typeface="+mn-ea"/>
              </a:rPr>
              <a:t>他們甘</a:t>
            </a:r>
            <a:r>
              <a:rPr lang="zh-TW" altLang="en-US" sz="2200" dirty="0">
                <a:latin typeface="+mn-ea"/>
              </a:rPr>
              <a:t>願歸順。</a:t>
            </a:r>
            <a:endParaRPr lang="en-US" altLang="zh-TW" sz="22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8388424" y="1980878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242" name="Picture 2" descr="http://210.0.141.99/attachments/2009/11/2_200911231709441Ua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2607185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聖之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晚年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(630-632)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15816" y="2492896"/>
            <a:ext cx="5976664" cy="3024335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>
                <a:latin typeface="+mn-ea"/>
              </a:rPr>
              <a:t>穆聖返回默地那居住。接著三年</a:t>
            </a:r>
            <a:r>
              <a:rPr lang="zh-TW" altLang="en-US" sz="2200" dirty="0" smtClean="0">
                <a:latin typeface="+mn-ea"/>
              </a:rPr>
              <a:t>，把阿拉伯半島大多</a:t>
            </a:r>
            <a:r>
              <a:rPr lang="zh-TW" altLang="en-US" sz="2200" dirty="0">
                <a:latin typeface="+mn-ea"/>
              </a:rPr>
              <a:t>的部族都整固在伊斯蘭的旗幟下</a:t>
            </a:r>
            <a:r>
              <a:rPr lang="zh-TW" altLang="en-US" sz="2200" dirty="0" smtClean="0">
                <a:latin typeface="+mn-ea"/>
              </a:rPr>
              <a:t>。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altLang="zh-TW" sz="2200" dirty="0" smtClean="0">
                <a:latin typeface="+mn-ea"/>
              </a:rPr>
              <a:t>623</a:t>
            </a:r>
            <a:r>
              <a:rPr lang="zh-TW" altLang="en-US" sz="2200" dirty="0" smtClean="0">
                <a:latin typeface="+mn-ea"/>
              </a:rPr>
              <a:t>年再度</a:t>
            </a:r>
            <a:r>
              <a:rPr lang="zh-TW" altLang="en-US" sz="2200" dirty="0">
                <a:latin typeface="+mn-ea"/>
              </a:rPr>
              <a:t>回麥加作最後一次朝覲，過萬人追隨</a:t>
            </a:r>
            <a:r>
              <a:rPr lang="zh-TW" altLang="en-US" sz="2200" dirty="0" smtClean="0">
                <a:latin typeface="+mn-ea"/>
              </a:rPr>
              <a:t>。</a:t>
            </a:r>
            <a:endParaRPr lang="en-US" altLang="zh-TW" sz="2200" dirty="0" smtClean="0">
              <a:latin typeface="+mn-ea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200" dirty="0" smtClean="0">
                <a:latin typeface="+mn-ea"/>
              </a:rPr>
              <a:t>朝覲</a:t>
            </a:r>
            <a:r>
              <a:rPr lang="zh-TW" altLang="en-US" sz="2200" dirty="0">
                <a:latin typeface="+mn-ea"/>
              </a:rPr>
              <a:t>後返回默地那，三個月後，於</a:t>
            </a:r>
            <a:r>
              <a:rPr lang="en-US" altLang="zh-TW" sz="2200" dirty="0">
                <a:latin typeface="+mn-ea"/>
              </a:rPr>
              <a:t>632</a:t>
            </a:r>
            <a:r>
              <a:rPr lang="zh-TW" altLang="en-US" sz="2200" dirty="0">
                <a:latin typeface="+mn-ea"/>
              </a:rPr>
              <a:t>年</a:t>
            </a:r>
            <a:r>
              <a:rPr lang="en-US" altLang="zh-TW" sz="2200" dirty="0">
                <a:latin typeface="+mn-ea"/>
              </a:rPr>
              <a:t>6</a:t>
            </a:r>
            <a:r>
              <a:rPr lang="zh-TW" altLang="en-US" sz="2200" dirty="0">
                <a:latin typeface="+mn-ea"/>
              </a:rPr>
              <a:t>月</a:t>
            </a:r>
            <a:r>
              <a:rPr lang="en-US" altLang="zh-TW" sz="2200" dirty="0">
                <a:latin typeface="+mn-ea"/>
              </a:rPr>
              <a:t>8</a:t>
            </a:r>
            <a:r>
              <a:rPr lang="zh-TW" altLang="en-US" sz="2200" dirty="0" smtClean="0">
                <a:latin typeface="+mn-ea"/>
              </a:rPr>
              <a:t>日病逝，</a:t>
            </a:r>
            <a:r>
              <a:rPr lang="zh-TW" altLang="en-US" sz="2200" dirty="0">
                <a:latin typeface="+mn-ea"/>
              </a:rPr>
              <a:t>下葬於默地那聖寺</a:t>
            </a:r>
            <a:r>
              <a:rPr lang="zh-TW" altLang="en-US" sz="2200" dirty="0" smtClean="0">
                <a:latin typeface="+mn-ea"/>
              </a:rPr>
              <a:t>。</a:t>
            </a:r>
            <a:endParaRPr lang="en-US" altLang="zh-TW" sz="2200" dirty="0" smtClean="0">
              <a:latin typeface="+mn-ea"/>
            </a:endParaRPr>
          </a:p>
          <a:p>
            <a:pPr marL="285750" indent="-285750"/>
            <a:endParaRPr lang="zh-TW" altLang="en-US" dirty="0"/>
          </a:p>
        </p:txBody>
      </p:sp>
      <p:sp>
        <p:nvSpPr>
          <p:cNvPr id="5" name="爆炸 1 4"/>
          <p:cNvSpPr/>
          <p:nvPr/>
        </p:nvSpPr>
        <p:spPr>
          <a:xfrm>
            <a:off x="8433597" y="1946226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爆炸 1 5"/>
          <p:cNvSpPr/>
          <p:nvPr/>
        </p:nvSpPr>
        <p:spPr>
          <a:xfrm>
            <a:off x="8676456" y="195838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穆罕默德宣揚的宗教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他不是唯一的使者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「在你之前，我確已派遣許多使者，他們中有我已告訴你的，有我未告訴你的。任何使者，不應昭示跡象，除非獲得真主的許可。當真主的命令來臨的時候，眾生將依真理而被判決；那時，反對真理的人將遭虧折。 」古蘭經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(40:78)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穆罕默德宣揚的宗教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3773016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/>
          <a:lstStyle/>
          <a:p>
            <a:pPr marL="360000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「你們說：「我們信我們所受的啟示，與易卜拉欣、易司馬儀、易司哈格、葉爾孤白和各支派所受的啟示，與穆薩和爾撒受賜的經典，與眾先知受主所賜的經典；我們對他們中任何一個，都不加以歧視，我們只順真主。」 古蘭經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(2:136)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穆罕默德宣揚的宗教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blipFill>
            <a:blip r:embed="rId2" cstate="print">
              <a:lum bright="10000"/>
            </a:blip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他是真主派來最後一位使者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穆聖說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我與我之前的眾先知的關係好比建造一間房子，有人建造了一座接近完整的房子， 唯欠缺一塊磚， 而我便是這一塊磚頭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布哈里聖訓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	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穆罕默德不是你們中任何男人的父親，而是真主的使者，和眾先知的</a:t>
            </a:r>
            <a:r>
              <a:rPr lang="zh-TW" altLang="en-US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封印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。真主是全知萬物的。 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r>
              <a:rPr lang="en-US" altLang="zh-TW" dirty="0" smtClean="0">
                <a:latin typeface="新細明體"/>
                <a:ea typeface="新細明體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33:40</a:t>
            </a:r>
            <a:r>
              <a:rPr lang="en-US" altLang="zh-TW" dirty="0" smtClean="0">
                <a:latin typeface="新細明體"/>
                <a:ea typeface="新細明體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穆罕默德宣揚的宗教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/>
          <a:lstStyle/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與其他使者所宣揚的教導是一致的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buNone/>
            </a:pP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同一個主宰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ea typeface="PMingLiU"/>
              </a:rPr>
              <a:t>，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同一個啟示</a:t>
            </a:r>
            <a:endParaRPr lang="en-US" altLang="zh-TW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你說：「我只奉到啟示說：你們所當崇拜的，只是獨一的主宰。」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21:108)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為人誠實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故有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誠實者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(Al-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Amin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的美譽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穆聖說：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騙人者不屬於我們」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穆聖曾說，凡是有以下四個特點的人都是偽信士：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371600" lvl="2" indent="-514350">
              <a:buFont typeface="+mj-lt"/>
              <a:buAutoNum type="arabicPeriod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受委託後背叛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371600" lvl="2" indent="-514350">
              <a:buFont typeface="+mj-lt"/>
              <a:buAutoNum type="arabicPeriod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談話中說謊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371600" lvl="2" indent="-514350">
              <a:buFont typeface="+mj-lt"/>
              <a:buAutoNum type="arabicPeriod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訂立盟約時欺詐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371600" lvl="2" indent="-514350">
              <a:buFont typeface="+mj-lt"/>
              <a:buAutoNum type="arabicPeriod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爭吵時表現粗暴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邪惡</a:t>
            </a:r>
            <a:r>
              <a:rPr lang="zh-TW" altLang="en-US" sz="2800" dirty="0" smtClean="0">
                <a:latin typeface="標楷體"/>
                <a:ea typeface="標楷體"/>
              </a:rPr>
              <a:t>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無禮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 lnSpcReduction="1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重視人與人之間的關係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愛錫妻兒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善待妻子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</a:t>
            </a:r>
            <a:r>
              <a:rPr lang="zh-TW" altLang="en-US" dirty="0" smtClean="0">
                <a:latin typeface="標楷體"/>
                <a:ea typeface="標楷體"/>
              </a:rPr>
              <a:t>：</a:t>
            </a:r>
            <a:r>
              <a:rPr lang="zh-TW" altLang="en-US" dirty="0" smtClean="0">
                <a:latin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有最完美信仰的信士必是那些性格最好的人</a:t>
            </a:r>
            <a:r>
              <a:rPr lang="zh-TW" altLang="en-US" dirty="0" smtClean="0">
                <a:latin typeface="新細明體"/>
                <a:ea typeface="新細明體"/>
              </a:rPr>
              <a:t>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而最好的人是那些最能善待妻子的男人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</a:rPr>
              <a:t>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公平對待每一位妻室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關心與喜愛孩子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由其是孤兒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他教導父母要親吻及擁抱子女</a:t>
            </a:r>
            <a:r>
              <a:rPr lang="zh-TW" altLang="en-US" dirty="0" smtClean="0">
                <a:latin typeface="PMingLiU"/>
                <a:ea typeface="PMingLiU"/>
              </a:rPr>
              <a:t>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以表示愛意</a:t>
            </a:r>
            <a:r>
              <a:rPr lang="zh-TW" altLang="en-US" dirty="0" smtClean="0">
                <a:latin typeface="PMingLiU"/>
                <a:ea typeface="PMingLiU"/>
              </a:rPr>
              <a:t>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並要求父母要公平對待所有的孩子</a:t>
            </a:r>
            <a:r>
              <a:rPr lang="zh-TW" altLang="en-US" dirty="0" smtClean="0">
                <a:latin typeface="PMingLiU"/>
                <a:ea typeface="PMingLiU"/>
              </a:rPr>
              <a:t>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不應分子或女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</a:t>
            </a:r>
            <a:r>
              <a:rPr lang="zh-TW" altLang="en-US" dirty="0" smtClean="0">
                <a:latin typeface="標楷體"/>
                <a:ea typeface="標楷體"/>
              </a:rPr>
              <a:t>：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從來不親吻自己孩子的父親是缺乏慈悲心的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0715"/>
            <a:ext cx="9144000" cy="469657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2915816" y="2276872"/>
            <a:ext cx="5976664" cy="3528392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五</a:t>
            </a:r>
            <a:r>
              <a:rPr lang="zh-TW" altLang="en-US" sz="2400" dirty="0"/>
              <a:t>至六歲那年，其母帶他到距麥加約數百哩外的綠州雅特里布（</a:t>
            </a:r>
            <a:r>
              <a:rPr lang="en-US" altLang="zh-TW" sz="2400" dirty="0" err="1"/>
              <a:t>Yathrib</a:t>
            </a:r>
            <a:r>
              <a:rPr lang="en-US" altLang="zh-TW" sz="2400" dirty="0"/>
              <a:t>)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即現今麥地那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探</a:t>
            </a:r>
            <a:r>
              <a:rPr lang="zh-TW" altLang="en-US" sz="2400" dirty="0"/>
              <a:t>親，並探望他父親在那兒的墳墓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在</a:t>
            </a:r>
            <a:r>
              <a:rPr lang="zh-TW" altLang="en-US" sz="2400" dirty="0"/>
              <a:t>回程途中，阿米娜病逝，葬於麥加往默地那路上的一個叫</a:t>
            </a:r>
            <a:r>
              <a:rPr lang="en-US" altLang="zh-TW" sz="2400" dirty="0"/>
              <a:t>Awa</a:t>
            </a:r>
            <a:r>
              <a:rPr lang="zh-TW" altLang="en-US" sz="2400" dirty="0"/>
              <a:t>的鄉村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/>
              <a:t>乳母哈里瑪帶領成為孤兒的穆罕默德回麥加，交由</a:t>
            </a:r>
            <a:r>
              <a:rPr lang="zh-TW" altLang="en-US" sz="2400" dirty="0" smtClean="0"/>
              <a:t>祖父阿卜杜勒</a:t>
            </a:r>
            <a:r>
              <a:rPr lang="en-US" altLang="zh-TW" sz="2400" dirty="0" smtClean="0"/>
              <a:t>•</a:t>
            </a:r>
            <a:r>
              <a:rPr lang="zh-TW" altLang="en-US" sz="2400" dirty="0" smtClean="0"/>
              <a:t>穆塔里布（</a:t>
            </a:r>
            <a:r>
              <a:rPr lang="en-US" altLang="zh-TW" sz="2400" dirty="0" err="1"/>
              <a:t>Abd</a:t>
            </a:r>
            <a:r>
              <a:rPr lang="en-US" altLang="zh-TW" sz="2400" dirty="0"/>
              <a:t> Al-</a:t>
            </a:r>
            <a:r>
              <a:rPr lang="en-US" altLang="zh-TW" sz="2400" dirty="0" err="1"/>
              <a:t>Muttalib</a:t>
            </a:r>
            <a:r>
              <a:rPr lang="en-US" altLang="zh-TW" sz="2400" dirty="0"/>
              <a:t>)</a:t>
            </a:r>
            <a:r>
              <a:rPr lang="zh-TW" altLang="en-US" sz="2400" dirty="0"/>
              <a:t>撫養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</p:txBody>
      </p:sp>
      <p:sp>
        <p:nvSpPr>
          <p:cNvPr id="6" name="文字方塊 5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穆罕默德成為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孤兒 </a:t>
            </a:r>
            <a:r>
              <a:rPr lang="en-US" altLang="zh-TW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(575)</a:t>
            </a:r>
            <a:endParaRPr lang="zh-HK" altLang="en-US" sz="36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爆炸 1 2"/>
          <p:cNvSpPr/>
          <p:nvPr/>
        </p:nvSpPr>
        <p:spPr>
          <a:xfrm>
            <a:off x="89959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96689" y="2282363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721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43528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重視人與人之間的關係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關懷別人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互相問候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</a:t>
            </a:r>
            <a:r>
              <a:rPr lang="zh-TW" altLang="en-US" dirty="0" smtClean="0">
                <a:latin typeface="標楷體"/>
                <a:ea typeface="標楷體"/>
              </a:rPr>
              <a:t>：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率先向別人致意問候的人更接近真主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以開朗的微笑去與別人會面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愛人如己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</a:t>
            </a:r>
            <a:r>
              <a:rPr lang="zh-TW" altLang="en-US" dirty="0" smtClean="0">
                <a:latin typeface="標楷體"/>
                <a:ea typeface="標楷體"/>
              </a:rPr>
              <a:t>：</a:t>
            </a:r>
            <a:r>
              <a:rPr lang="zh-TW" altLang="en-US" dirty="0" smtClean="0">
                <a:latin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沒有人會成為一位優秀的信士</a:t>
            </a:r>
            <a:r>
              <a:rPr lang="zh-TW" altLang="en-US" dirty="0" smtClean="0">
                <a:latin typeface="PMingLiU"/>
                <a:ea typeface="PMingLiU"/>
              </a:rPr>
              <a:t>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除非他希望他的兄弟都可得到自己所喜歡的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</a:rPr>
              <a:t>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43528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重視人與人之間的關係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關懷別人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關心鄰居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幫助別人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穆聖說：「誰幫助信士克服困難， 真主會在審判日幫助他克服困難， 真主將永遠援助一個樂意幫助別人的人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marL="1298575" lvl="2" indent="-441325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</a:t>
            </a:r>
            <a:r>
              <a:rPr lang="zh-TW" altLang="en-US" dirty="0" smtClean="0">
                <a:latin typeface="標楷體"/>
                <a:ea typeface="標楷體"/>
              </a:rPr>
              <a:t>：</a:t>
            </a:r>
            <a:r>
              <a:rPr lang="zh-TW" altLang="en-US" dirty="0" smtClean="0">
                <a:latin typeface="新細明體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為你認識或不認識的人們提供食物</a:t>
            </a:r>
            <a:r>
              <a:rPr lang="zh-TW" altLang="en-US" dirty="0" smtClean="0">
                <a:latin typeface="PMingLiU"/>
                <a:ea typeface="PMingLiU"/>
              </a:rPr>
              <a:t>。</a:t>
            </a:r>
            <a:r>
              <a:rPr lang="zh-TW" altLang="en-US" dirty="0" smtClean="0">
                <a:latin typeface="新細明體"/>
              </a:rPr>
              <a:t>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98575" lvl="2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重視人與人之間的關係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禁止嘲笑別人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對人不要互相仇視</a:t>
            </a:r>
            <a:r>
              <a:rPr lang="zh-TW" altLang="en-US" dirty="0" smtClean="0">
                <a:latin typeface="標楷體"/>
                <a:ea typeface="標楷體"/>
              </a:rPr>
              <a:t>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妒忌，應待人如兄弟」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禁止以花名稱呼別人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禁止背談他人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重視人與人之間的關係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尊重其他人的意見</a:t>
            </a:r>
            <a:endParaRPr lang="en-US" altLang="zh-TW" dirty="0" smtClean="0">
              <a:latin typeface="新細明體"/>
              <a:ea typeface="新細明體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鼓勵協商和民主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Shura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做人處事公正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不偏私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尊重生命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遣責暴力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鼓勵釋放奴隸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8599727" y="2086504"/>
            <a:ext cx="99788" cy="74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穆罕默德的為人</a:t>
            </a:r>
            <a:endParaRPr lang="zh-TW" altLang="en-US" dirty="0"/>
          </a:p>
        </p:txBody>
      </p:sp>
      <p:sp>
        <p:nvSpPr>
          <p:cNvPr id="15" name="Vertical Text Placeholder 14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709120"/>
          </a:xfrm>
          <a:blipFill>
            <a:blip r:embed="rId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重視教育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鼓勵信士尋求知識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穆聖說：「追求知識是每個穆斯林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男女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﹞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應盡的責任。」</a:t>
            </a:r>
          </a:p>
          <a:p>
            <a:pPr lvl="1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98525" lvl="1" indent="-441325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114800"/>
          </a:xfrm>
        </p:spPr>
        <p:txBody>
          <a:bodyPr/>
          <a:lstStyle/>
          <a:p>
            <a:pPr marL="0" indent="441325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林馬田著“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Histoire de la </a:t>
            </a:r>
            <a:r>
              <a:rPr lang="en-US" altLang="zh-TW" sz="2800" b="1" dirty="0" err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Turquie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，卷二第二七六至七頁一八五四年在巴黎出版（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Lamartine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：“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Histoire de la </a:t>
            </a:r>
            <a:r>
              <a:rPr lang="en-US" altLang="zh-TW" sz="2800" b="1" dirty="0" err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Turquie”Vol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. II, P. 276–77, Paris, 1854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lang="en-US" altLang="zh-TW" sz="28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441325" algn="just">
              <a:spcBef>
                <a:spcPts val="500"/>
              </a:spcBef>
              <a:spcAft>
                <a:spcPts val="500"/>
              </a:spcAft>
              <a:buNone/>
            </a:pPr>
            <a:endParaRPr lang="zh-TW" altLang="en-US" sz="28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441325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 「如果我們以（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）目標遠大（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）條件缺乏和（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）驚人效果作為衡量人類奇才的準則，在現代史中，有哪一個偉人能跟穆罕默德相比呢？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1148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Font typeface="Monotype Sorts" pitchFamily="2" charset="2"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最著名的人物所締造的不外乎是武器、法律和帝國。就算是真的了不起，他們所創造的只不過是物質世界的權力，一切都是過眼雲煙，會在他們眼前瓦解。穆罕默德震撼的，不單是軍隊、法例、帝國、人民和朝代。而是當時活在世上的三分之一，數以百萬計的人。這還不止，他更使人類對聖祭、神靈、宗教、觀念、信仰以至靈魂等都為改觀。他獲勝利而能克制；他的志願是全心向主，而非為了爭取成立自己的王國。他無休止地祈禱，與主進行神妙的交談；他去世之後卻仍得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441325" algn="just">
              <a:spcBef>
                <a:spcPts val="500"/>
              </a:spcBef>
              <a:spcAft>
                <a:spcPts val="500"/>
              </a:spcAft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83568" y="1196752"/>
            <a:ext cx="7920880" cy="504056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Font typeface="Monotype Sorts" pitchFamily="2" charset="2"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到勝利 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凡此種種，都証明他不是個騙子，並非欺世盜名，而是基於頑強的信念，使他深具魄力，恢復教義信條。教條含有兩個義理：其一是真主獨一無二，其二是主的非物質性。前者說明真主究竟是甚麼，後者說明真主不是甚麼；前者以實際行動推翻了假神，後者以文字闡明信仰。總而言之，穆罕默德集哲學家、雄辯家，傳道者、立法者和勇士於一身；他改變了人們的觀念，恢復了合理的教條和非偶像的崇拜，建立了二十個世上的帝國和一個精神帝國。就算我們以任何的標準去衡量世界偉人，試問有誰能超越他呢？</a:t>
            </a:r>
            <a:r>
              <a:rPr lang="zh-TW" altLang="en-US" sz="2800" b="1" dirty="0" smtClean="0">
                <a:solidFill>
                  <a:srgbClr val="000000"/>
                </a:solidFill>
                <a:latin typeface="新細明體"/>
              </a:rPr>
              <a:t>」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0" indent="441325" algn="just">
              <a:spcBef>
                <a:spcPts val="500"/>
              </a:spcBef>
              <a:spcAft>
                <a:spcPts val="500"/>
              </a:spcAft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/>
          <a:lstStyle/>
          <a:p>
            <a:pPr marL="0" indent="361950" algn="just">
              <a:spcBef>
                <a:spcPts val="500"/>
              </a:spcBef>
              <a:spcAft>
                <a:spcPts val="500"/>
              </a:spcAft>
              <a:buFont typeface="Monotype Sorts" pitchFamily="2" charset="2"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安妮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•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瑟辛著：“穆罕默德的生平和教導”第四頁，一九三二年於馬德拉斯出版（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Annie Besant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：“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The Life and Teachings of </a:t>
            </a:r>
            <a:r>
              <a:rPr lang="en-US" altLang="zh-TW" sz="2800" b="1" dirty="0" err="1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Mohammad”Madras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l932 P4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</a:t>
            </a:r>
          </a:p>
          <a:p>
            <a:pPr marL="0" indent="361950" algn="just">
              <a:spcBef>
                <a:spcPts val="500"/>
              </a:spcBef>
              <a:spcAft>
                <a:spcPts val="500"/>
              </a:spcAft>
              <a:buFont typeface="Monotype Sorts" pitchFamily="2" charset="2"/>
              <a:buNone/>
            </a:pP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「任何研究這阿拉伯偉大先知的生平和性格的人，任何認識他如何生活，如何教導人們的人，對這位偉大的先知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上主的其中一位使者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是絕不會不肅然起敬的。我要對你們說的，有許多你們都可能耳熟能詳；但每次我重讀這些記敘時，都有一種新的欽羡，對這位偉大的阿拉伯導師的敬仰之心，油然而生。</a:t>
            </a:r>
            <a:r>
              <a:rPr lang="zh-TW" altLang="en-US" sz="2800" b="1" dirty="0" smtClean="0">
                <a:solidFill>
                  <a:srgbClr val="000000"/>
                </a:solidFill>
                <a:latin typeface="新細明體"/>
                <a:ea typeface="新細明體"/>
              </a:rPr>
              <a:t>」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/>
          <a:lstStyle/>
          <a:p>
            <a:pPr marL="0" indent="361950">
              <a:buNone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波士和夫‧史密斯著：“穆罕默德及穆罕默德教”第九十二頁，一八七四年於倫敦出版（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Bosworth Smith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：“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Mohammad and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Mohammadanism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”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London l874 P. 92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  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361950">
              <a:buNone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「穆罕默德集凱撒大帝和教宗於一身：他是教宗而沒有教宗的虛飾；他是凱撒而沒有凱撒的兵團。他沒有常備軍，沒有保鏢，沒有宮殿，沒有固定的稅收。如果有人有權說他是以神權來統治的，那人定必是穆罕默德，因為他具有絕對的統治能力，而不需任何憑藉，任何支持。」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0715"/>
            <a:ext cx="9144000" cy="469657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2915816" y="2492896"/>
            <a:ext cx="5976664" cy="3140373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200" dirty="0" smtClean="0"/>
              <a:t>在他祖父的</a:t>
            </a:r>
            <a:r>
              <a:rPr lang="zh-TW" altLang="en-US" sz="2200" dirty="0"/>
              <a:t>照顧下，穆罕默德學了些為人處事的基礎。麥加當時是阿拉伯最重要的朝覲中心；</a:t>
            </a:r>
            <a:r>
              <a:rPr lang="zh-TW" altLang="en-US" sz="2200" dirty="0" smtClean="0"/>
              <a:t>而阿卜杜勒</a:t>
            </a:r>
            <a:r>
              <a:rPr lang="en-US" altLang="zh-TW" sz="2200" dirty="0" smtClean="0"/>
              <a:t>•</a:t>
            </a:r>
            <a:r>
              <a:rPr lang="zh-TW" altLang="en-US" sz="2200" dirty="0" smtClean="0"/>
              <a:t>穆塔里布是</a:t>
            </a:r>
            <a:r>
              <a:rPr lang="zh-TW" altLang="en-US" sz="2200" dirty="0"/>
              <a:t>最受尊敬的領袖。</a:t>
            </a:r>
            <a:r>
              <a:rPr lang="zh-TW" altLang="en-US" sz="2200" dirty="0" smtClean="0"/>
              <a:t>他負責朝</a:t>
            </a:r>
            <a:r>
              <a:rPr lang="zh-TW" altLang="en-US" sz="2200" dirty="0"/>
              <a:t>覲的安排，並經常主持長老會議。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穆罕默德成為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孤兒 </a:t>
            </a:r>
            <a:r>
              <a:rPr lang="en-US" altLang="zh-TW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(575)</a:t>
            </a:r>
            <a:endParaRPr lang="zh-HK" altLang="en-US" sz="36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爆炸 1 2"/>
          <p:cNvSpPr/>
          <p:nvPr/>
        </p:nvSpPr>
        <p:spPr>
          <a:xfrm>
            <a:off x="899592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96689" y="2282363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23554" name="Picture 2" descr="http://media-cache-ec0.pinimg.com/736x/d3/f8/58/d3f8581f258d331066cebfc9b4252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2936"/>
            <a:ext cx="2411760" cy="167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9721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1601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/>
          <a:lstStyle/>
          <a:p>
            <a:pPr marL="0" indent="361950">
              <a:buNone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孟主穆利著：“穆罕默德在麥加”第五十二頁，一九五三年牛津出版社出版（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W Montgomery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：“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Mohammad at Mecca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”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P.52 Oxford l953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  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361950">
              <a:buNone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「他為了自己的信仰，隨時都準備接受迫害；相信他而以他為領袖的人，都是品德高尚之士；穆罕默德本人最後亦得到偉大的成就；凡此種種，都說明他是個品格完美的人。硬說穆罕默德是個欺世盜名的騙子，不但不能解決問題，反而會引起更多問題。可惜得很，歷史人物在西方社會所得的評價，沒有比穆罕默德所得到的更槽！」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教外學者對他的評價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/>
          <a:lstStyle/>
          <a:p>
            <a:pPr marL="0" indent="36195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甘地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 </a:t>
            </a:r>
            <a:r>
              <a:rPr lang="zh-TW" altLang="en-US" sz="2800" dirty="0" smtClean="0">
                <a:latin typeface="PMingLiU"/>
                <a:ea typeface="PMingLiU"/>
              </a:rPr>
              <a:t>：</a:t>
            </a:r>
            <a:r>
              <a:rPr lang="zh-TW" altLang="en-US" sz="2800" dirty="0" smtClean="0">
                <a:latin typeface="新細明體"/>
                <a:ea typeface="新細明體"/>
              </a:rPr>
              <a:t>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我想了解這位最優秀的人，他無庸置疑地影響了今天無數人的心靈。我深信， 在那波瀾壯闊的那個年代，伊斯蘭不會是胖刀與劍得天下。 而是先知穆罕默德的儉樸</a:t>
            </a:r>
            <a:r>
              <a:rPr lang="zh-TW" altLang="en-US" sz="2800" dirty="0" smtClean="0">
                <a:latin typeface="PMingLiU"/>
                <a:ea typeface="PMingLiU"/>
              </a:rPr>
              <a:t>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謙遜和對誓言的堅守， 他對朋友、 追隨者的熱情奉獻， 他的英勇無畏， 對造物主和他自己使命的絕對信賴。 當我合上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先知生平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第二卷時， 我感到遺憾， 因再沒有可供我閱讀那偉人的材料了。 </a:t>
            </a:r>
            <a:r>
              <a:rPr lang="zh-TW" altLang="en-US" sz="2800" dirty="0" smtClean="0">
                <a:latin typeface="新細明體"/>
                <a:ea typeface="新細明體"/>
              </a:rPr>
              <a:t>」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6738" name="Picture 2" descr="https://sp.yimg.com/xj/th?id=OIP.M08868dbefe6b20a3bdca5e924901a016o1&amp;pid=15.1&amp;P=0&amp;w=300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17"/>
            <a:ext cx="1403648" cy="188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FA41A-8E13-4690-A1AA-80B242AD6324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 altLang="zh-TW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9939" name="Picture 2" descr="Slide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932485" y="6092825"/>
            <a:ext cx="259226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36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米高</a:t>
            </a:r>
            <a:r>
              <a:rPr lang="zh-TW" altLang="en-US" sz="36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CC0000"/>
                </a:solidFill>
                <a:latin typeface="Arial" pitchFamily="34" charset="0"/>
                <a:ea typeface="標楷體" pitchFamily="65" charset="-120"/>
              </a:rPr>
              <a:t>哈特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11560" y="360040"/>
            <a:ext cx="806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88941"/>
              </a:buClr>
              <a:defRPr/>
            </a:pPr>
            <a:r>
              <a:rPr lang="zh-TW" altLang="en-US" sz="3600" b="1" dirty="0" smtClean="0">
                <a:solidFill>
                  <a:srgbClr val="000000"/>
                </a:solidFill>
                <a:latin typeface="微軟正黑體"/>
              </a:rPr>
              <a:t>“一百</a:t>
            </a:r>
            <a:r>
              <a:rPr lang="zh-TW" altLang="en-US" sz="3600" b="1" dirty="0">
                <a:solidFill>
                  <a:srgbClr val="000000"/>
                </a:solidFill>
                <a:latin typeface="微軟正黑體"/>
              </a:rPr>
              <a:t>名歷史上影響力最大的人物</a:t>
            </a:r>
            <a:r>
              <a:rPr lang="zh-TW" altLang="en-US" sz="3600" b="1" dirty="0" smtClean="0">
                <a:solidFill>
                  <a:srgbClr val="000000"/>
                </a:solidFill>
                <a:latin typeface="微軟正黑體"/>
              </a:rPr>
              <a:t>”</a:t>
            </a:r>
            <a:endParaRPr lang="en-US" altLang="zh-TW" sz="3600" b="1" dirty="0">
              <a:solidFill>
                <a:srgbClr val="000000"/>
              </a:solidFill>
              <a:latin typeface="微軟正黑體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92080" y="441861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3200" dirty="0" smtClean="0">
                <a:solidFill>
                  <a:prstClr val="black"/>
                </a:solidFill>
              </a:rPr>
              <a:t>(1978)</a:t>
            </a:r>
            <a:endParaRPr lang="zh-HK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07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8649621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(62)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271323" y="2278771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9570" name="Picture 2" descr="http://bigbackground.com/wp-content/uploads/2013/07/cool-simple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07" y="1124744"/>
            <a:ext cx="8832981" cy="5544616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16824" cy="795238"/>
          </a:xfrm>
        </p:spPr>
        <p:txBody>
          <a:bodyPr/>
          <a:lstStyle/>
          <a:p>
            <a:pPr algn="ctr"/>
            <a:r>
              <a:rPr lang="zh-TW" altLang="en-US" sz="4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米高對穆聖的評價</a:t>
            </a:r>
            <a:endParaRPr lang="zh-TW" altLang="en-US" sz="4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/>
          <a:lstStyle/>
          <a:p>
            <a:pPr marL="0" indent="361950">
              <a:buNone/>
            </a:pPr>
            <a:r>
              <a:rPr lang="zh-TW" altLang="en-US" sz="2800" dirty="0" smtClean="0">
                <a:latin typeface="新細明體"/>
                <a:ea typeface="新細明體"/>
              </a:rPr>
              <a:t>」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1988840"/>
            <a:ext cx="7200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fontAlgn="auto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Font typeface="Monotype Sorts" pitchFamily="2" charset="2"/>
              <a:buNone/>
              <a:defRPr/>
            </a:pPr>
            <a:r>
              <a:rPr lang="zh-TW" altLang="en-US" sz="2800" b="1" dirty="0" smtClean="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「在所列出世上最具影響力的人物之中，我選擇了穆罕默德居首。這個做法，有些訪者可能感到詫異，有些訪者甚至會提出質問；但不論在宗教或世俗的層面上，他實在是歷史上唯一最成功的人物。」</a:t>
            </a: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伊斯蘭教的傳播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3059832" y="2492896"/>
            <a:ext cx="5832648" cy="3168352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穆聖接受啟示後一百年，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穆聖的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教導及生活方式已由偏僻的阿拉伯半島，傳揚至東面的中國及印度，西面達致摩洛哥、法國及西班牙。</a:t>
            </a:r>
          </a:p>
          <a:p>
            <a:pPr marL="285750" indent="-285750">
              <a:buFont typeface="Arial" pitchFamily="34" charset="0"/>
              <a:buChar char="•"/>
            </a:pP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28" y="2688232"/>
            <a:ext cx="2780288" cy="214809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563B0-F27F-4EB8-BA52-2A15E832393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144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5" descr="Age-of-caliph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1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29225"/>
            <a:ext cx="482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2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482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3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734050"/>
            <a:ext cx="482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4"/>
          <p:cNvSpPr txBox="1">
            <a:spLocks noChangeArrowheads="1"/>
          </p:cNvSpPr>
          <p:nvPr/>
        </p:nvSpPr>
        <p:spPr bwMode="auto">
          <a:xfrm>
            <a:off x="1403350" y="4581525"/>
            <a:ext cx="467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穆聖時期版圖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2400" i="0" baseline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622-632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61449" name="Text Box 15"/>
          <p:cNvSpPr txBox="1">
            <a:spLocks noChangeArrowheads="1"/>
          </p:cNvSpPr>
          <p:nvPr/>
        </p:nvSpPr>
        <p:spPr bwMode="auto">
          <a:xfrm>
            <a:off x="1331913" y="5084763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正統哈理法時期版圖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2400" i="0" baseline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632-661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61450" name="Text Box 16"/>
          <p:cNvSpPr txBox="1">
            <a:spLocks noChangeArrowheads="1"/>
          </p:cNvSpPr>
          <p:nvPr/>
        </p:nvSpPr>
        <p:spPr bwMode="auto">
          <a:xfrm>
            <a:off x="1331913" y="5661025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翁米亞時期版圖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2400" i="0" baseline="0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661-750</a:t>
            </a:r>
            <a:r>
              <a:rPr lang="zh-TW" altLang="en-US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i="0" baseline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520209" name="Text Box 17"/>
          <p:cNvSpPr txBox="1">
            <a:spLocks noChangeArrowheads="1"/>
          </p:cNvSpPr>
          <p:nvPr/>
        </p:nvSpPr>
        <p:spPr bwMode="auto">
          <a:xfrm>
            <a:off x="5795963" y="2606675"/>
            <a:ext cx="7191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沙特</a:t>
            </a:r>
          </a:p>
        </p:txBody>
      </p:sp>
      <p:sp>
        <p:nvSpPr>
          <p:cNvPr id="520210" name="Text Box 18"/>
          <p:cNvSpPr txBox="1">
            <a:spLocks noChangeArrowheads="1"/>
          </p:cNvSpPr>
          <p:nvPr/>
        </p:nvSpPr>
        <p:spPr bwMode="auto">
          <a:xfrm>
            <a:off x="6732588" y="1628775"/>
            <a:ext cx="108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伊朗</a:t>
            </a:r>
          </a:p>
        </p:txBody>
      </p:sp>
      <p:sp>
        <p:nvSpPr>
          <p:cNvPr id="520211" name="Text Box 19"/>
          <p:cNvSpPr txBox="1">
            <a:spLocks noChangeArrowheads="1"/>
          </p:cNvSpPr>
          <p:nvPr/>
        </p:nvSpPr>
        <p:spPr bwMode="auto">
          <a:xfrm>
            <a:off x="5580063" y="1196975"/>
            <a:ext cx="7207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10000"/>
              </a:spcBef>
              <a:spcAft>
                <a:spcPct val="0"/>
              </a:spcAft>
            </a:pPr>
            <a:r>
              <a:rPr lang="zh-TW" altLang="en-US" sz="20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伊</a:t>
            </a:r>
          </a:p>
          <a:p>
            <a:pPr algn="ctr" eaLnBrk="1" fontAlgn="base" hangingPunct="1">
              <a:spcBef>
                <a:spcPct val="10000"/>
              </a:spcBef>
              <a:spcAft>
                <a:spcPct val="0"/>
              </a:spcAft>
            </a:pPr>
            <a:r>
              <a:rPr lang="zh-TW" altLang="en-US" sz="20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拉克</a:t>
            </a:r>
          </a:p>
        </p:txBody>
      </p:sp>
      <p:sp>
        <p:nvSpPr>
          <p:cNvPr id="520212" name="Text Box 20"/>
          <p:cNvSpPr txBox="1">
            <a:spLocks noChangeArrowheads="1"/>
          </p:cNvSpPr>
          <p:nvPr/>
        </p:nvSpPr>
        <p:spPr bwMode="auto">
          <a:xfrm>
            <a:off x="5076825" y="1196975"/>
            <a:ext cx="647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zh-TW" altLang="en-US" sz="16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敘利亞</a:t>
            </a:r>
          </a:p>
        </p:txBody>
      </p:sp>
      <p:sp>
        <p:nvSpPr>
          <p:cNvPr id="520213" name="Text Box 21"/>
          <p:cNvSpPr txBox="1">
            <a:spLocks noChangeArrowheads="1"/>
          </p:cNvSpPr>
          <p:nvPr/>
        </p:nvSpPr>
        <p:spPr bwMode="auto">
          <a:xfrm>
            <a:off x="4572000" y="765175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土耳其</a:t>
            </a:r>
          </a:p>
        </p:txBody>
      </p:sp>
      <p:sp>
        <p:nvSpPr>
          <p:cNvPr id="520214" name="Text Box 22"/>
          <p:cNvSpPr txBox="1">
            <a:spLocks noChangeArrowheads="1"/>
          </p:cNvSpPr>
          <p:nvPr/>
        </p:nvSpPr>
        <p:spPr bwMode="auto">
          <a:xfrm>
            <a:off x="4211638" y="2205038"/>
            <a:ext cx="6477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8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埃及</a:t>
            </a:r>
          </a:p>
        </p:txBody>
      </p:sp>
      <p:sp>
        <p:nvSpPr>
          <p:cNvPr id="520215" name="Text Box 23"/>
          <p:cNvSpPr txBox="1">
            <a:spLocks noChangeArrowheads="1"/>
          </p:cNvSpPr>
          <p:nvPr/>
        </p:nvSpPr>
        <p:spPr bwMode="auto">
          <a:xfrm>
            <a:off x="2411413" y="2133600"/>
            <a:ext cx="18716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8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利比亞</a:t>
            </a:r>
          </a:p>
        </p:txBody>
      </p:sp>
      <p:sp>
        <p:nvSpPr>
          <p:cNvPr id="520216" name="Text Box 24"/>
          <p:cNvSpPr txBox="1">
            <a:spLocks noChangeArrowheads="1"/>
          </p:cNvSpPr>
          <p:nvPr/>
        </p:nvSpPr>
        <p:spPr bwMode="auto">
          <a:xfrm>
            <a:off x="1042988" y="1773238"/>
            <a:ext cx="115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阿爾及利亞</a:t>
            </a:r>
          </a:p>
        </p:txBody>
      </p:sp>
      <p:sp>
        <p:nvSpPr>
          <p:cNvPr id="520218" name="Text Box 26"/>
          <p:cNvSpPr txBox="1">
            <a:spLocks noChangeArrowheads="1"/>
          </p:cNvSpPr>
          <p:nvPr/>
        </p:nvSpPr>
        <p:spPr bwMode="auto">
          <a:xfrm>
            <a:off x="468313" y="476250"/>
            <a:ext cx="1008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西班牙</a:t>
            </a:r>
          </a:p>
        </p:txBody>
      </p:sp>
      <p:sp>
        <p:nvSpPr>
          <p:cNvPr id="520219" name="Text Box 27"/>
          <p:cNvSpPr txBox="1">
            <a:spLocks noChangeArrowheads="1"/>
          </p:cNvSpPr>
          <p:nvPr/>
        </p:nvSpPr>
        <p:spPr bwMode="auto">
          <a:xfrm>
            <a:off x="611188" y="1412875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摩</a:t>
            </a:r>
          </a:p>
        </p:txBody>
      </p:sp>
      <p:sp>
        <p:nvSpPr>
          <p:cNvPr id="520220" name="Text Box 28"/>
          <p:cNvSpPr txBox="1">
            <a:spLocks noChangeArrowheads="1"/>
          </p:cNvSpPr>
          <p:nvPr/>
        </p:nvSpPr>
        <p:spPr bwMode="auto">
          <a:xfrm>
            <a:off x="323850" y="1557338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洛</a:t>
            </a:r>
          </a:p>
        </p:txBody>
      </p:sp>
      <p:sp>
        <p:nvSpPr>
          <p:cNvPr id="520221" name="Text Box 29"/>
          <p:cNvSpPr txBox="1">
            <a:spLocks noChangeArrowheads="1"/>
          </p:cNvSpPr>
          <p:nvPr/>
        </p:nvSpPr>
        <p:spPr bwMode="auto">
          <a:xfrm>
            <a:off x="179388" y="18446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哥</a:t>
            </a:r>
          </a:p>
        </p:txBody>
      </p:sp>
      <p:sp>
        <p:nvSpPr>
          <p:cNvPr id="520222" name="Text Box 30"/>
          <p:cNvSpPr txBox="1">
            <a:spLocks noChangeArrowheads="1"/>
          </p:cNvSpPr>
          <p:nvPr/>
        </p:nvSpPr>
        <p:spPr bwMode="auto">
          <a:xfrm>
            <a:off x="7956550" y="1268413"/>
            <a:ext cx="865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阿富汗</a:t>
            </a:r>
          </a:p>
        </p:txBody>
      </p:sp>
      <p:sp>
        <p:nvSpPr>
          <p:cNvPr id="520223" name="Text Box 31"/>
          <p:cNvSpPr txBox="1">
            <a:spLocks noChangeArrowheads="1"/>
          </p:cNvSpPr>
          <p:nvPr/>
        </p:nvSpPr>
        <p:spPr bwMode="auto">
          <a:xfrm>
            <a:off x="8316913" y="1989138"/>
            <a:ext cx="827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0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巴基斯坦</a:t>
            </a:r>
          </a:p>
        </p:txBody>
      </p:sp>
      <p:sp>
        <p:nvSpPr>
          <p:cNvPr id="520224" name="Text Box 32"/>
          <p:cNvSpPr txBox="1">
            <a:spLocks noChangeArrowheads="1"/>
          </p:cNvSpPr>
          <p:nvPr/>
        </p:nvSpPr>
        <p:spPr bwMode="auto">
          <a:xfrm>
            <a:off x="6084888" y="3716338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也門</a:t>
            </a:r>
          </a:p>
        </p:txBody>
      </p:sp>
      <p:sp>
        <p:nvSpPr>
          <p:cNvPr id="520225" name="Text Box 33"/>
          <p:cNvSpPr txBox="1">
            <a:spLocks noChangeArrowheads="1"/>
          </p:cNvSpPr>
          <p:nvPr/>
        </p:nvSpPr>
        <p:spPr bwMode="auto">
          <a:xfrm>
            <a:off x="7308850" y="2971800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阿</a:t>
            </a:r>
          </a:p>
        </p:txBody>
      </p:sp>
      <p:sp>
        <p:nvSpPr>
          <p:cNvPr id="520226" name="Text Box 34"/>
          <p:cNvSpPr txBox="1">
            <a:spLocks noChangeArrowheads="1"/>
          </p:cNvSpPr>
          <p:nvPr/>
        </p:nvSpPr>
        <p:spPr bwMode="auto">
          <a:xfrm>
            <a:off x="7019925" y="3429000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i="0" baseline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</a:rPr>
              <a:t>曼</a:t>
            </a:r>
          </a:p>
        </p:txBody>
      </p:sp>
      <p:sp>
        <p:nvSpPr>
          <p:cNvPr id="61468" name="Rectangle 36"/>
          <p:cNvSpPr>
            <a:spLocks noChangeArrowheads="1"/>
          </p:cNvSpPr>
          <p:nvPr/>
        </p:nvSpPr>
        <p:spPr bwMode="auto">
          <a:xfrm>
            <a:off x="4572000" y="623728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>
                <a:solidFill>
                  <a:srgbClr val="FFFFFF"/>
                </a:solidFill>
                <a:latin typeface="Times New Roman" pitchFamily="18" charset="0"/>
              </a:rPr>
              <a:t>(Wikipedia: </a:t>
            </a:r>
            <a:r>
              <a:rPr kumimoji="1" lang="en-US" altLang="zh-TW" sz="2400" i="1">
                <a:solidFill>
                  <a:srgbClr val="FFFFFF"/>
                </a:solidFill>
                <a:latin typeface="Times New Roman" pitchFamily="18" charset="0"/>
              </a:rPr>
              <a:t>Umayyad Caliphate</a:t>
            </a:r>
            <a:r>
              <a:rPr kumimoji="1" lang="en-US" altLang="zh-TW" sz="2400">
                <a:solidFill>
                  <a:srgbClr val="FFFFFF"/>
                </a:solidFill>
                <a:latin typeface="Times New Roman" pitchFamily="18" charset="0"/>
              </a:rPr>
              <a:t>)</a:t>
            </a:r>
            <a:endParaRPr kumimoji="1" lang="en-US" altLang="zh-TW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20229" name="Text Box 37"/>
          <p:cNvSpPr txBox="1">
            <a:spLocks noChangeArrowheads="1"/>
          </p:cNvSpPr>
          <p:nvPr/>
        </p:nvSpPr>
        <p:spPr bwMode="auto">
          <a:xfrm>
            <a:off x="250825" y="3429000"/>
            <a:ext cx="50784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 i="1" baseline="2000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TW" altLang="en-US" sz="1800" b="1" i="0" baseline="0">
                <a:solidFill>
                  <a:srgbClr val="000000"/>
                </a:solidFill>
                <a:latin typeface="Times New Roman" pitchFamily="18" charset="0"/>
              </a:rPr>
              <a:t>伊斯蘭的迅速傳播，在一個世紀的時間內，創造出一個由印度延伸至大西洋之間的統一文化及經濟區。</a:t>
            </a:r>
          </a:p>
        </p:txBody>
      </p:sp>
    </p:spTree>
    <p:extLst>
      <p:ext uri="{BB962C8B-B14F-4D97-AF65-F5344CB8AC3E}">
        <p14:creationId xmlns:p14="http://schemas.microsoft.com/office/powerpoint/2010/main" xmlns="" val="761237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2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2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9" grpId="0"/>
      <p:bldP spid="520210" grpId="0"/>
      <p:bldP spid="520211" grpId="0"/>
      <p:bldP spid="520212" grpId="0"/>
      <p:bldP spid="520213" grpId="0"/>
      <p:bldP spid="520214" grpId="0"/>
      <p:bldP spid="520215" grpId="0"/>
      <p:bldP spid="520216" grpId="0"/>
      <p:bldP spid="520218" grpId="0"/>
      <p:bldP spid="520219" grpId="0"/>
      <p:bldP spid="520220" grpId="0"/>
      <p:bldP spid="520221" grpId="0"/>
      <p:bldP spid="520222" grpId="0"/>
      <p:bldP spid="520223" grpId="0"/>
      <p:bldP spid="520224" grpId="0"/>
      <p:bldP spid="520225" grpId="0"/>
      <p:bldP spid="520226" grpId="0"/>
      <p:bldP spid="52022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0497"/>
            <a:ext cx="9144000" cy="46970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7504" y="4005064"/>
            <a:ext cx="1512168" cy="43088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2200" b="1" dirty="0" smtClean="0">
                <a:solidFill>
                  <a:prstClr val="black"/>
                </a:solidFill>
              </a:rPr>
              <a:t>穆聖誕生</a:t>
            </a:r>
            <a:endParaRPr lang="zh-HK" alt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77113" y="4869160"/>
            <a:ext cx="1728192" cy="3231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500" b="1" dirty="0" smtClean="0">
                <a:solidFill>
                  <a:prstClr val="black"/>
                </a:solidFill>
              </a:rPr>
              <a:t>穆聖之青少年時代</a:t>
            </a:r>
            <a:endParaRPr lang="zh-HK" altLang="en-US" sz="1500" b="1" dirty="0">
              <a:solidFill>
                <a:prstClr val="black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395536" y="3428999"/>
            <a:ext cx="0" cy="5760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627784" y="1922427"/>
            <a:ext cx="2016224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b="1" dirty="0" smtClean="0">
                <a:solidFill>
                  <a:prstClr val="black"/>
                </a:solidFill>
              </a:rPr>
              <a:t>穆聖受僱於卡地澤營運商隊</a:t>
            </a:r>
            <a:endParaRPr lang="zh-HK" altLang="en-US" b="1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63888" y="4051230"/>
            <a:ext cx="223224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600" b="1" dirty="0" smtClean="0">
                <a:solidFill>
                  <a:prstClr val="black"/>
                </a:solidFill>
              </a:rPr>
              <a:t>穆聖之婚姻及家庭生活</a:t>
            </a:r>
            <a:endParaRPr lang="zh-HK" altLang="en-US" sz="1600" b="1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31501" y="4530606"/>
            <a:ext cx="1584176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600" b="1" dirty="0" smtClean="0">
                <a:solidFill>
                  <a:prstClr val="black"/>
                </a:solidFill>
              </a:rPr>
              <a:t>穆聖公開傳教</a:t>
            </a:r>
            <a:endParaRPr lang="zh-HK" altLang="en-US" sz="1600" b="1" dirty="0">
              <a:solidFill>
                <a:prstClr val="black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857365" y="1952522"/>
            <a:ext cx="18002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b="1" dirty="0" smtClean="0"/>
              <a:t>穆聖第一次在希拉山洞接到啟示</a:t>
            </a:r>
            <a:endParaRPr lang="zh-HK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41783" y="1776501"/>
            <a:ext cx="1728192" cy="353943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700" b="1" dirty="0" smtClean="0">
                <a:solidFill>
                  <a:prstClr val="black"/>
                </a:solidFill>
              </a:rPr>
              <a:t>穆聖喪母成孤兒</a:t>
            </a:r>
            <a:endParaRPr lang="zh-HK" altLang="en-US" sz="1700" b="1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35177" y="2761119"/>
            <a:ext cx="2240151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200" b="1" dirty="0" smtClean="0">
                <a:solidFill>
                  <a:prstClr val="black"/>
                </a:solidFill>
              </a:rPr>
              <a:t>穆聖及其他穆斯林遷往默地那</a:t>
            </a:r>
            <a:endParaRPr lang="zh-HK" altLang="en-US" sz="1200" b="1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380727" y="3933056"/>
            <a:ext cx="1223721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600" b="1" dirty="0" smtClean="0">
                <a:solidFill>
                  <a:prstClr val="black"/>
                </a:solidFill>
              </a:rPr>
              <a:t>征戰年代</a:t>
            </a:r>
            <a:endParaRPr lang="zh-HK" altLang="en-US" sz="1600" b="1" dirty="0">
              <a:solidFill>
                <a:prstClr val="black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861971" y="1900440"/>
            <a:ext cx="1223721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600" b="1" dirty="0">
                <a:solidFill>
                  <a:prstClr val="black"/>
                </a:solidFill>
              </a:rPr>
              <a:t>光服</a:t>
            </a:r>
            <a:r>
              <a:rPr lang="zh-HK" altLang="en-US" sz="1600" b="1" dirty="0" smtClean="0">
                <a:solidFill>
                  <a:prstClr val="black"/>
                </a:solidFill>
              </a:rPr>
              <a:t>麥加</a:t>
            </a:r>
            <a:endParaRPr lang="zh-HK" altLang="en-US" sz="1600" b="1" dirty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965274" y="4797152"/>
            <a:ext cx="1120417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600" b="1" dirty="0" smtClean="0">
                <a:solidFill>
                  <a:prstClr val="black"/>
                </a:solidFill>
              </a:rPr>
              <a:t>穆聖晚年</a:t>
            </a:r>
            <a:endParaRPr lang="zh-HK" altLang="en-US" sz="1600" b="1" dirty="0">
              <a:solidFill>
                <a:prstClr val="black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607975" y="3462534"/>
            <a:ext cx="0" cy="14066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4644008" y="3475165"/>
            <a:ext cx="0" cy="57606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995141" y="2204864"/>
            <a:ext cx="0" cy="11521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8653051" y="3475165"/>
            <a:ext cx="0" cy="13156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8064178" y="3462534"/>
            <a:ext cx="0" cy="4705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6223589" y="3356991"/>
            <a:ext cx="0" cy="11736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537566" y="2376398"/>
            <a:ext cx="1872208" cy="38472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HK" altLang="en-US" sz="1900" b="1" dirty="0" smtClean="0">
                <a:solidFill>
                  <a:prstClr val="black"/>
                </a:solidFill>
              </a:rPr>
              <a:t>穆聖由叔父照顧</a:t>
            </a:r>
            <a:endParaRPr lang="zh-HK" altLang="en-US" sz="1900" b="1" dirty="0">
              <a:solidFill>
                <a:prstClr val="black"/>
              </a:solidFill>
            </a:endParaRPr>
          </a:p>
        </p:txBody>
      </p:sp>
      <p:cxnSp>
        <p:nvCxnSpPr>
          <p:cNvPr id="38" name="直線單箭頭接點 37"/>
          <p:cNvCxnSpPr/>
          <p:nvPr/>
        </p:nvCxnSpPr>
        <p:spPr>
          <a:xfrm flipV="1">
            <a:off x="3599584" y="2611069"/>
            <a:ext cx="0" cy="7794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5781092" y="2611070"/>
            <a:ext cx="7522" cy="7459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V="1">
            <a:off x="8534999" y="2245592"/>
            <a:ext cx="0" cy="1111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7380727" y="3038118"/>
            <a:ext cx="0" cy="3188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 flipV="1">
            <a:off x="1455021" y="2824594"/>
            <a:ext cx="1" cy="5323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穆罕默德聖人</a:t>
            </a:r>
            <a:r>
              <a:rPr lang="en-US" altLang="zh-HK" sz="1600" dirty="0" smtClean="0">
                <a:solidFill>
                  <a:srgbClr val="FFFF00"/>
                </a:solidFill>
              </a:rPr>
              <a:t>(</a:t>
            </a:r>
            <a:r>
              <a:rPr lang="zh-HK" altLang="en-US" sz="1600" dirty="0" smtClean="0">
                <a:solidFill>
                  <a:srgbClr val="FFFF00"/>
                </a:solidFill>
              </a:rPr>
              <a:t>求主</a:t>
            </a:r>
            <a:r>
              <a:rPr lang="zh-HK" altLang="en-US" sz="1600" dirty="0">
                <a:solidFill>
                  <a:srgbClr val="FFFF00"/>
                </a:solidFill>
              </a:rPr>
              <a:t>賜福安</a:t>
            </a:r>
            <a:r>
              <a:rPr lang="en-US" altLang="zh-HK" sz="1600" dirty="0" smtClean="0">
                <a:solidFill>
                  <a:srgbClr val="FFFF00"/>
                </a:solidFill>
              </a:rPr>
              <a:t>)</a:t>
            </a:r>
            <a:r>
              <a:rPr lang="zh-HK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生平概略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815121" y="3541694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1473670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(10)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2157749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(15)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2843808" y="35669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(20)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206366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(30)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5571023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(40)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6930501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(50)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8309886" y="3566990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(60)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56735" y="6021288"/>
            <a:ext cx="785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dirty="0">
                <a:solidFill>
                  <a:schemeClr val="tx1">
                    <a:lumMod val="95000"/>
                  </a:schemeClr>
                </a:solidFill>
              </a:rPr>
              <a:t>參考</a:t>
            </a:r>
            <a:r>
              <a:rPr lang="zh-HK" altLang="en-US" dirty="0" smtClean="0">
                <a:solidFill>
                  <a:schemeClr val="tx1">
                    <a:lumMod val="95000"/>
                  </a:schemeClr>
                </a:solidFill>
              </a:rPr>
              <a:t>：  </a:t>
            </a:r>
            <a:r>
              <a:rPr lang="en-US" altLang="zh-HK" dirty="0" smtClean="0">
                <a:solidFill>
                  <a:schemeClr val="tx1">
                    <a:lumMod val="95000"/>
                  </a:schemeClr>
                </a:solidFill>
              </a:rPr>
              <a:t>http</a:t>
            </a:r>
            <a:r>
              <a:rPr lang="en-US" altLang="zh-HK" dirty="0">
                <a:solidFill>
                  <a:schemeClr val="tx1">
                    <a:lumMod val="95000"/>
                  </a:schemeClr>
                </a:solidFill>
              </a:rPr>
              <a:t>://</a:t>
            </a:r>
            <a:r>
              <a:rPr lang="en-US" altLang="zh-HK" dirty="0" smtClean="0">
                <a:solidFill>
                  <a:schemeClr val="tx1">
                    <a:lumMod val="95000"/>
                  </a:schemeClr>
                </a:solidFill>
              </a:rPr>
              <a:t>www.pbs.org/muhammad/timeline_flash.shtml   (2013.01.05)</a:t>
            </a:r>
            <a:endParaRPr lang="zh-HK" alt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0" y="3541694"/>
            <a:ext cx="456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HK" altLang="en-US" sz="1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歲</a:t>
            </a:r>
            <a:r>
              <a:rPr lang="en-US" altLang="zh-HK" sz="1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sz="1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389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伊斯蘭教的傳播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295232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多謝細心聆聽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 algn="ctr"/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 algn="ctr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&amp;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問答時間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295232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穆聖一生共有十二名妻子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他與第一任妻子卡地澤的婚姻一直為持是一夫一妻制共二十五年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除艾依莎外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他所有妻子都是寡婦或已離婚婦人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295232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卡地澤歸真後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穆聖與一位貧窮年邁的寡婦薩烏達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(Sawada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Zama)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結婚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薩烏達與丈夫曾到阿比西尼亞避難及後歸真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艾依莎是穆聖好友艾布伯克的女兒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8603"/>
            <a:ext cx="9144000" cy="464465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768" y="18864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穆罕默德交由</a:t>
            </a:r>
            <a:r>
              <a:rPr lang="zh-HK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叔父艾布</a:t>
            </a:r>
            <a:r>
              <a:rPr lang="en-US" altLang="zh-HK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HK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塔里布照顧 </a:t>
            </a:r>
            <a:r>
              <a:rPr lang="en-US" altLang="zh-HK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(578)</a:t>
            </a:r>
            <a:endParaRPr lang="zh-HK" altLang="en-US" sz="32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15816" y="2313082"/>
            <a:ext cx="6048672" cy="3325578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祖父</a:t>
            </a:r>
            <a:r>
              <a:rPr lang="zh-TW" altLang="en-US" sz="2400" dirty="0">
                <a:latin typeface="+mn-ea"/>
              </a:rPr>
              <a:t>於</a:t>
            </a:r>
            <a:r>
              <a:rPr lang="en-US" altLang="zh-TW" sz="2400" dirty="0">
                <a:latin typeface="+mn-ea"/>
              </a:rPr>
              <a:t>578</a:t>
            </a:r>
            <a:r>
              <a:rPr lang="zh-TW" altLang="en-US" sz="2400" dirty="0">
                <a:latin typeface="+mn-ea"/>
              </a:rPr>
              <a:t>年去世，穆罕默德約八歲，交由</a:t>
            </a:r>
            <a:r>
              <a:rPr lang="zh-TW" altLang="en-US" sz="2400" dirty="0" smtClean="0">
                <a:latin typeface="+mn-ea"/>
              </a:rPr>
              <a:t>叔父艾布</a:t>
            </a:r>
            <a:r>
              <a:rPr lang="en-US" altLang="zh-TW" sz="2400" dirty="0" smtClean="0">
                <a:latin typeface="+mn-ea"/>
              </a:rPr>
              <a:t>‧</a:t>
            </a:r>
            <a:r>
              <a:rPr lang="zh-TW" altLang="en-US" sz="2400" dirty="0" smtClean="0">
                <a:latin typeface="+mn-ea"/>
              </a:rPr>
              <a:t>塔里布照顧</a:t>
            </a:r>
            <a:r>
              <a:rPr lang="zh-TW" altLang="en-US" sz="2400" dirty="0">
                <a:latin typeface="+mn-ea"/>
              </a:rPr>
              <a:t>，在其家長大成人，並受他保䕶多年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sz="2400" dirty="0" smtClean="0">
                <a:latin typeface="+mn-ea"/>
              </a:rPr>
              <a:t>《</a:t>
            </a:r>
            <a:r>
              <a:rPr lang="zh-TW" altLang="en-US" sz="2400" dirty="0" smtClean="0">
                <a:latin typeface="+mn-ea"/>
              </a:rPr>
              <a:t>古蘭經</a:t>
            </a:r>
            <a:r>
              <a:rPr lang="en-US" altLang="zh-TW" sz="2400" dirty="0" smtClean="0">
                <a:latin typeface="+mn-ea"/>
              </a:rPr>
              <a:t>》</a:t>
            </a:r>
            <a:r>
              <a:rPr lang="zh-TW" altLang="en-US" sz="2400" dirty="0" smtClean="0">
                <a:latin typeface="+mn-ea"/>
              </a:rPr>
              <a:t>亦有如是的章節：「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難道他沒有發現你伶仃孤苦，而使你有所歸宿？他曾發現你徘徊歧途，而把你引入正路；發現你家境寒苦，而使你衣食豐足。</a:t>
            </a:r>
            <a:r>
              <a:rPr lang="zh-TW" altLang="en-US" sz="2400" dirty="0" smtClean="0">
                <a:latin typeface="+mn-ea"/>
              </a:rPr>
              <a:t>」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300"/>
              </a:spcAft>
            </a:pPr>
            <a:r>
              <a:rPr lang="zh-TW" altLang="en-US" sz="2400" dirty="0" smtClean="0">
                <a:latin typeface="+mn-ea"/>
              </a:rPr>
              <a:t>                                             （古蘭經</a:t>
            </a:r>
            <a:r>
              <a:rPr lang="en-US" altLang="zh-TW" sz="2400" dirty="0" smtClean="0">
                <a:latin typeface="+mn-ea"/>
              </a:rPr>
              <a:t> 93:6-8)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endParaRPr lang="en-US" altLang="zh-TW" sz="2400" dirty="0" smtClean="0">
              <a:latin typeface="+mn-ea"/>
            </a:endParaRPr>
          </a:p>
        </p:txBody>
      </p:sp>
      <p:sp>
        <p:nvSpPr>
          <p:cNvPr id="7" name="爆炸 1 6"/>
          <p:cNvSpPr/>
          <p:nvPr/>
        </p:nvSpPr>
        <p:spPr>
          <a:xfrm>
            <a:off x="1403648" y="198884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286547" y="2279367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(8)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403244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穆聖另一位妻子是另一位好友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Umar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的女兒哈芙賽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Hafsa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其夫在吳侯德一戰中死亡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Umm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Habiba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Ramla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Abi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Sufyan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是早期穆斯林之一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其父不接受伊斯蘭教</a:t>
            </a:r>
            <a:r>
              <a:rPr lang="zh-TW" altLang="en-US" sz="2800" dirty="0" smtClean="0">
                <a:latin typeface="PMingLiU"/>
                <a:ea typeface="PMingLiU"/>
              </a:rPr>
              <a:t>，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並視穆聖為大仇人，她丈夫離世後，穆聖與她結婚以便照顧她，其父在她們結婚後一年宣誓皈依伊斯蘭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403244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Safiyya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的婚姻是外交婚姻，她的父親是一個猶太部落的領袖，他們的婚事讓該族與穆斯林關係由敵化友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Maria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的婚姻是另一外交婚姻，她是一名基督教徒，埃及總督以禮方式送給穆聖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335236"/>
            <a:ext cx="5832648" cy="4365104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其他妻子還有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Zaynab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khuzayma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其夫是被釋放的奴隸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Umm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Salama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Hind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Abi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Umayya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Zaynab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Jahsh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外交婚姻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阿比西利亞王以禮送出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Juwayriya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al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Harith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外交婚姻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Maymuna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bint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al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Harith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403244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多妻制在當時社會是普遍的習俗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其他使者如亞伯拉罕，摩西，大偉，所羅門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….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都有多個一位妻子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穆聖婚姻其中一個原因是讓部族關係改善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“…the Prophet unified them; marriage proved to be one of the means of achieving this unity”(Sheikh Ahmad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Kutty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96"/>
            <a:ext cx="9144000" cy="469140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為何穆罕默德聖人有多名妻子</a:t>
            </a:r>
            <a:endParaRPr lang="zh-HK" altLang="en-US" sz="40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95" y="2852936"/>
            <a:ext cx="2662413" cy="1923528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圓角矩形 3"/>
          <p:cNvSpPr/>
          <p:nvPr/>
        </p:nvSpPr>
        <p:spPr>
          <a:xfrm>
            <a:off x="3059832" y="2492896"/>
            <a:ext cx="5832648" cy="4032448"/>
          </a:xfrm>
          <a:prstGeom prst="roundRect">
            <a:avLst>
              <a:gd name="adj" fmla="val 458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娶寡婦在當時社會視為一種咀咒，穆聖娶寡婦的決定讓信徒不要迷信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在當時社會，被丈夫離異的不准再婚，穆聖娶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Zaynab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卻打破此不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合理的傳統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9426"/>
            <a:ext cx="9144000" cy="469914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188640"/>
            <a:ext cx="7790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聖的青少年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時代 </a:t>
            </a:r>
            <a:r>
              <a:rPr lang="en-US" altLang="zh-TW" sz="36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(580-594)</a:t>
            </a:r>
            <a:endParaRPr lang="zh-HK" altLang="en-US" sz="36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15816" y="2492896"/>
            <a:ext cx="6228184" cy="3240360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由於</a:t>
            </a:r>
            <a:r>
              <a:rPr lang="zh-TW" altLang="en-US" sz="2400" dirty="0">
                <a:latin typeface="+mn-ea"/>
              </a:rPr>
              <a:t>叔父頗清貧，穆聖青少年時期曾牧羊以協助維持生計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他亦跟</a:t>
            </a:r>
            <a:r>
              <a:rPr lang="zh-TW" altLang="en-US" sz="2400" dirty="0">
                <a:latin typeface="+mn-ea"/>
              </a:rPr>
              <a:t>隨</a:t>
            </a:r>
            <a:r>
              <a:rPr lang="zh-TW" altLang="en-US" sz="2400" dirty="0" smtClean="0">
                <a:latin typeface="+mn-ea"/>
              </a:rPr>
              <a:t>叔父艾布</a:t>
            </a:r>
            <a:r>
              <a:rPr lang="en-US" altLang="zh-TW" sz="2400" dirty="0" smtClean="0">
                <a:latin typeface="+mn-ea"/>
              </a:rPr>
              <a:t>‧</a:t>
            </a:r>
            <a:r>
              <a:rPr lang="zh-TW" altLang="en-US" sz="2400" dirty="0" smtClean="0">
                <a:latin typeface="+mn-ea"/>
              </a:rPr>
              <a:t>塔里布與</a:t>
            </a:r>
            <a:r>
              <a:rPr lang="zh-TW" altLang="en-US" sz="2400" dirty="0">
                <a:latin typeface="+mn-ea"/>
              </a:rPr>
              <a:t>商隊到各地商業中心經商，甚至遠至叙利亞北部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由於他為人善良</a:t>
            </a:r>
            <a:r>
              <a:rPr lang="zh-TW" altLang="en-US" sz="2400" dirty="0" smtClean="0">
                <a:latin typeface="PMingLiU"/>
                <a:ea typeface="PMingLiU"/>
              </a:rPr>
              <a:t>，</a:t>
            </a:r>
            <a:r>
              <a:rPr lang="zh-TW" altLang="en-US" sz="2400" dirty="0" smtClean="0">
                <a:latin typeface="+mn-ea"/>
              </a:rPr>
              <a:t>正直</a:t>
            </a:r>
            <a:r>
              <a:rPr lang="zh-TW" altLang="en-US" sz="2400" dirty="0" smtClean="0">
                <a:latin typeface="PMingLiU"/>
                <a:ea typeface="PMingLiU"/>
              </a:rPr>
              <a:t>，誠實</a:t>
            </a:r>
            <a:r>
              <a:rPr lang="zh-TW" altLang="en-US" sz="2400" dirty="0" smtClean="0">
                <a:latin typeface="+mn-ea"/>
              </a:rPr>
              <a:t>及擁有高尚的品格</a:t>
            </a:r>
            <a:r>
              <a:rPr lang="zh-TW" altLang="en-US" sz="2400" dirty="0">
                <a:latin typeface="+mn-ea"/>
              </a:rPr>
              <a:t>，贏得「阿</a:t>
            </a:r>
            <a:r>
              <a:rPr lang="zh-TW" altLang="en-US" sz="2400" dirty="0" smtClean="0">
                <a:latin typeface="+mn-ea"/>
              </a:rPr>
              <a:t>敏 </a:t>
            </a:r>
            <a:r>
              <a:rPr lang="en-US" altLang="zh-TW" sz="2400" dirty="0" smtClean="0">
                <a:latin typeface="+mn-ea"/>
              </a:rPr>
              <a:t>–</a:t>
            </a:r>
            <a:r>
              <a:rPr lang="zh-TW" altLang="en-US" sz="2400" dirty="0" smtClean="0">
                <a:latin typeface="+mn-ea"/>
              </a:rPr>
              <a:t> 最值得信任」的</a:t>
            </a:r>
            <a:r>
              <a:rPr lang="zh-TW" altLang="en-US" sz="2400" dirty="0">
                <a:latin typeface="+mn-ea"/>
              </a:rPr>
              <a:t>美譽。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1569570" y="1971277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爆炸 1 5"/>
          <p:cNvSpPr/>
          <p:nvPr/>
        </p:nvSpPr>
        <p:spPr>
          <a:xfrm>
            <a:off x="3419872" y="1981746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8" name="直線接點 7"/>
          <p:cNvCxnSpPr>
            <a:endCxn id="6" idx="1"/>
          </p:cNvCxnSpPr>
          <p:nvPr/>
        </p:nvCxnSpPr>
        <p:spPr>
          <a:xfrm>
            <a:off x="1785594" y="2096625"/>
            <a:ext cx="163427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528331" y="226977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(10)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311860" y="226977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(24)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encrypted-tbn1.gstatic.com/images?q=tbn:ANd9GcRndEBNXnXPLmwy9I_hr2eWIwRPkC3-rK3TzVu1QPvrEbQDffV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484" y="2779427"/>
            <a:ext cx="2653384" cy="1729693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4080"/>
            <a:ext cx="9144000" cy="466983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0844" y="188640"/>
            <a:ext cx="82223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穆罕默德</a:t>
            </a:r>
            <a:r>
              <a:rPr lang="zh-TW" altLang="en-US" sz="4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為富孀卡地</a:t>
            </a:r>
            <a:r>
              <a:rPr lang="zh-TW" altLang="en-US" sz="4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澤營商</a:t>
            </a:r>
            <a:r>
              <a:rPr lang="en-US" altLang="zh-TW" sz="3200" dirty="0" smtClean="0">
                <a:solidFill>
                  <a:srgbClr val="FFFF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(594)</a:t>
            </a:r>
            <a:endParaRPr lang="zh-HK" altLang="en-US" sz="3200" dirty="0">
              <a:solidFill>
                <a:srgbClr val="FF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906872" y="2492896"/>
            <a:ext cx="6048672" cy="3168352"/>
          </a:xfrm>
          <a:prstGeom prst="roundRect">
            <a:avLst>
              <a:gd name="adj" fmla="val 458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當時，許多商旅僱用他來管理他們的貨物運輸隊伍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當中，包括麥</a:t>
            </a:r>
            <a:r>
              <a:rPr lang="zh-TW" altLang="en-US" sz="2400" dirty="0">
                <a:latin typeface="+mn-ea"/>
              </a:rPr>
              <a:t>加富孀卡地</a:t>
            </a:r>
            <a:r>
              <a:rPr lang="zh-TW" altLang="en-US" sz="2400" dirty="0" smtClean="0">
                <a:latin typeface="+mn-ea"/>
              </a:rPr>
              <a:t>澤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en-US" altLang="zh-TW" sz="2400" dirty="0" err="1" smtClean="0">
                <a:latin typeface="+mn-ea"/>
              </a:rPr>
              <a:t>Khadija</a:t>
            </a:r>
            <a:r>
              <a:rPr lang="en-US" altLang="zh-TW" sz="2400" dirty="0" smtClean="0">
                <a:latin typeface="+mn-ea"/>
              </a:rPr>
              <a:t> </a:t>
            </a:r>
            <a:r>
              <a:rPr lang="en-US" altLang="zh-TW" sz="2400" dirty="0" err="1">
                <a:latin typeface="+mn-ea"/>
              </a:rPr>
              <a:t>Bint</a:t>
            </a:r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err="1">
                <a:latin typeface="+mn-ea"/>
              </a:rPr>
              <a:t>Khawalayd</a:t>
            </a:r>
            <a:r>
              <a:rPr lang="en-US" altLang="zh-TW" sz="2400" dirty="0" smtClean="0">
                <a:latin typeface="+mn-ea"/>
              </a:rPr>
              <a:t>)</a:t>
            </a:r>
            <a:r>
              <a:rPr lang="zh-TW" altLang="en-US" sz="2400" dirty="0" smtClean="0">
                <a:latin typeface="+mn-ea"/>
              </a:rPr>
              <a:t>亦有聘用穆聖來營</a:t>
            </a:r>
            <a:r>
              <a:rPr lang="zh-TW" altLang="en-US" sz="2400" dirty="0">
                <a:latin typeface="+mn-ea"/>
              </a:rPr>
              <a:t>運商隊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卡地澤出身名門，品格高尚，兩度守寡，前夫遺下兩子一女及不少的遺產</a:t>
            </a:r>
            <a:endParaRPr lang="en-US" altLang="zh-TW" sz="2400" dirty="0" smtClean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+mn-ea"/>
              </a:rPr>
              <a:t>穆罕默德</a:t>
            </a:r>
            <a:r>
              <a:rPr lang="zh-TW" altLang="en-US" sz="2400" dirty="0">
                <a:latin typeface="+mn-ea"/>
              </a:rPr>
              <a:t>為她把貨物運往北方，並獲豐</a:t>
            </a:r>
            <a:r>
              <a:rPr lang="zh-TW" altLang="en-US" sz="2400" dirty="0" smtClean="0">
                <a:latin typeface="+mn-ea"/>
              </a:rPr>
              <a:t>利</a:t>
            </a:r>
            <a:endParaRPr lang="en-US" altLang="zh-TW" sz="2400" dirty="0" smtClean="0">
              <a:latin typeface="+mn-ea"/>
            </a:endParaRPr>
          </a:p>
        </p:txBody>
      </p:sp>
      <p:sp>
        <p:nvSpPr>
          <p:cNvPr id="5" name="爆炸 1 4"/>
          <p:cNvSpPr/>
          <p:nvPr/>
        </p:nvSpPr>
        <p:spPr>
          <a:xfrm>
            <a:off x="3419872" y="1976810"/>
            <a:ext cx="216024" cy="288032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518795" y="2247866"/>
            <a:ext cx="450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100" dirty="0" smtClean="0">
                <a:solidFill>
                  <a:prstClr val="black"/>
                </a:solidFill>
              </a:rPr>
              <a:t>(25)</a:t>
            </a:r>
            <a:endParaRPr lang="zh-HK" altLang="en-US" sz="1100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s://encrypted-tbn1.gstatic.com/images?q=tbn:ANd9GcT22zWj3GlpKZNeSBqhVCRys81UuWrbX1ANYDiUaLslQ9CHM0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82" y="2708920"/>
            <a:ext cx="2351994" cy="2351994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20000" smtClean="0">
            <a:ln>
              <a:noFill/>
            </a:ln>
            <a:solidFill>
              <a:schemeClr val="bg1"/>
            </a:solidFill>
            <a:effectLst/>
            <a:latin typeface="新細明體" pitchFamily="18" charset="-12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4800" b="0" i="0" u="none" strike="noStrike" cap="none" normalizeH="0" baseline="20000" smtClean="0">
            <a:ln>
              <a:noFill/>
            </a:ln>
            <a:solidFill>
              <a:schemeClr val="bg1"/>
            </a:solidFill>
            <a:effectLst/>
            <a:latin typeface="新細明體" pitchFamily="18" charset="-120"/>
            <a:ea typeface="新細明體" pitchFamily="18" charset="-12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夏日">
  <a:themeElements>
    <a:clrScheme name="Brooklet">
      <a:dk1>
        <a:sysClr val="windowText" lastClr="000000"/>
      </a:dk1>
      <a:lt1>
        <a:sysClr val="window" lastClr="FFFFFF"/>
      </a:lt1>
      <a:dk2>
        <a:srgbClr val="4062E3"/>
      </a:dk2>
      <a:lt2>
        <a:srgbClr val="C7E4F8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夏日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夏日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7101</Words>
  <Application>Microsoft Office PowerPoint</Application>
  <PresentationFormat>On-screen Show (4:3)</PresentationFormat>
  <Paragraphs>431</Paragraphs>
  <Slides>74</Slides>
  <Notes>13</Notes>
  <HiddenSlides>1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Office 佈景主題</vt:lpstr>
      <vt:lpstr>Blends</vt:lpstr>
      <vt:lpstr>夏日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穆罕默德接到第一次啟示(610)</vt:lpstr>
      <vt:lpstr>穆罕默德接到第一次啟示(610)</vt:lpstr>
      <vt:lpstr>穆罕默德接到第一次啟示(610)</vt:lpstr>
      <vt:lpstr>穆罕默德接到第一次啟示(610)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由麥加到耶路撒冷要多少時間?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穆罕默德宣揚的宗教</vt:lpstr>
      <vt:lpstr>穆罕默德宣揚的宗教</vt:lpstr>
      <vt:lpstr>穆罕默德宣揚的宗教</vt:lpstr>
      <vt:lpstr>穆罕默德宣揚的宗教</vt:lpstr>
      <vt:lpstr>穆罕默德的為人</vt:lpstr>
      <vt:lpstr>穆罕默德的為人</vt:lpstr>
      <vt:lpstr>穆罕默德的為人</vt:lpstr>
      <vt:lpstr>穆罕默德的為人</vt:lpstr>
      <vt:lpstr>穆罕默德的為人</vt:lpstr>
      <vt:lpstr>穆罕默德的為人</vt:lpstr>
      <vt:lpstr>穆罕默德的為人</vt:lpstr>
      <vt:lpstr>教外學者對他的評價</vt:lpstr>
      <vt:lpstr>教外學者對他的評價</vt:lpstr>
      <vt:lpstr>教外學者對他的評價</vt:lpstr>
      <vt:lpstr>教外學者對他的評價</vt:lpstr>
      <vt:lpstr>教外學者對他的評價</vt:lpstr>
      <vt:lpstr>教外學者對他的評價</vt:lpstr>
      <vt:lpstr>教外學者對他的評價</vt:lpstr>
      <vt:lpstr>Slide 62</vt:lpstr>
      <vt:lpstr>米高對穆聖的評價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yy</dc:creator>
  <cp:lastModifiedBy>ZH</cp:lastModifiedBy>
  <cp:revision>286</cp:revision>
  <dcterms:created xsi:type="dcterms:W3CDTF">2013-01-09T03:08:33Z</dcterms:created>
  <dcterms:modified xsi:type="dcterms:W3CDTF">2018-03-02T00:18:41Z</dcterms:modified>
</cp:coreProperties>
</file>